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autoCompressPictures="0">
  <p:sldMasterIdLst>
    <p:sldMasterId id="2147483648" r:id="rId1"/>
  </p:sldMasterIdLst>
  <p:notesMasterIdLst>
    <p:notesMasterId r:id="rId18"/>
  </p:notesMasterIdLst>
  <p:handoutMasterIdLst>
    <p:handoutMasterId r:id="rId19"/>
  </p:handoutMasterIdLst>
  <p:sldIdLst>
    <p:sldId id="275" r:id="rId2"/>
    <p:sldId id="357" r:id="rId3"/>
    <p:sldId id="277" r:id="rId4"/>
    <p:sldId id="376" r:id="rId5"/>
    <p:sldId id="377" r:id="rId6"/>
    <p:sldId id="322" r:id="rId7"/>
    <p:sldId id="316" r:id="rId8"/>
    <p:sldId id="366" r:id="rId9"/>
    <p:sldId id="369" r:id="rId10"/>
    <p:sldId id="375" r:id="rId11"/>
    <p:sldId id="372" r:id="rId12"/>
    <p:sldId id="371" r:id="rId13"/>
    <p:sldId id="378" r:id="rId14"/>
    <p:sldId id="379" r:id="rId15"/>
    <p:sldId id="374" r:id="rId16"/>
    <p:sldId id="355" r:id="rId17"/>
  </p:sldIdLst>
  <p:sldSz cx="9144000" cy="6858000" type="screen4x3"/>
  <p:notesSz cx="6797675"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D505A"/>
    <a:srgbClr val="404F59"/>
    <a:srgbClr val="BCA670"/>
    <a:srgbClr val="800033"/>
    <a:srgbClr val="697279"/>
    <a:srgbClr val="C9B99C"/>
    <a:srgbClr val="891635"/>
    <a:srgbClr val="EE2A24"/>
    <a:srgbClr val="E3811C"/>
    <a:srgbClr val="5C872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4280" autoAdjust="0"/>
  </p:normalViewPr>
  <p:slideViewPr>
    <p:cSldViewPr snapToGrid="0" snapToObjects="1">
      <p:cViewPr varScale="1">
        <p:scale>
          <a:sx n="108" d="100"/>
          <a:sy n="108" d="100"/>
        </p:scale>
        <p:origin x="165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3633"/>
          </a:xfrm>
          <a:prstGeom prst="rect">
            <a:avLst/>
          </a:prstGeom>
        </p:spPr>
        <p:txBody>
          <a:bodyPr vert="horz" lIns="90972" tIns="45486" rIns="90972" bIns="45486" rtlCol="0"/>
          <a:lstStyle>
            <a:lvl1pPr algn="l">
              <a:defRPr sz="1200"/>
            </a:lvl1pPr>
          </a:lstStyle>
          <a:p>
            <a:endParaRPr lang="en-US"/>
          </a:p>
        </p:txBody>
      </p:sp>
      <p:sp>
        <p:nvSpPr>
          <p:cNvPr id="3" name="Date Placeholder 2"/>
          <p:cNvSpPr>
            <a:spLocks noGrp="1"/>
          </p:cNvSpPr>
          <p:nvPr>
            <p:ph type="dt" sz="quarter" idx="1"/>
          </p:nvPr>
        </p:nvSpPr>
        <p:spPr>
          <a:xfrm>
            <a:off x="3850443" y="1"/>
            <a:ext cx="2945660" cy="493633"/>
          </a:xfrm>
          <a:prstGeom prst="rect">
            <a:avLst/>
          </a:prstGeom>
        </p:spPr>
        <p:txBody>
          <a:bodyPr vert="horz" lIns="90972" tIns="45486" rIns="90972" bIns="45486" rtlCol="0"/>
          <a:lstStyle>
            <a:lvl1pPr algn="r">
              <a:defRPr sz="1200"/>
            </a:lvl1pPr>
          </a:lstStyle>
          <a:p>
            <a:fld id="{6E191B22-93D5-304C-B52F-D0C5C6EEF26E}" type="datetimeFigureOut">
              <a:rPr lang="en-US" smtClean="0"/>
              <a:t>21/11/2017</a:t>
            </a:fld>
            <a:endParaRPr lang="en-US"/>
          </a:p>
        </p:txBody>
      </p:sp>
      <p:sp>
        <p:nvSpPr>
          <p:cNvPr id="4" name="Footer Placeholder 3"/>
          <p:cNvSpPr>
            <a:spLocks noGrp="1"/>
          </p:cNvSpPr>
          <p:nvPr>
            <p:ph type="ftr" sz="quarter" idx="2"/>
          </p:nvPr>
        </p:nvSpPr>
        <p:spPr>
          <a:xfrm>
            <a:off x="0" y="9377317"/>
            <a:ext cx="2945660" cy="493633"/>
          </a:xfrm>
          <a:prstGeom prst="rect">
            <a:avLst/>
          </a:prstGeom>
        </p:spPr>
        <p:txBody>
          <a:bodyPr vert="horz" lIns="90972" tIns="45486" rIns="90972" bIns="45486"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7317"/>
            <a:ext cx="2945660" cy="493633"/>
          </a:xfrm>
          <a:prstGeom prst="rect">
            <a:avLst/>
          </a:prstGeom>
        </p:spPr>
        <p:txBody>
          <a:bodyPr vert="horz" lIns="90972" tIns="45486" rIns="90972" bIns="45486" rtlCol="0" anchor="b"/>
          <a:lstStyle>
            <a:lvl1pPr algn="r">
              <a:defRPr sz="1200"/>
            </a:lvl1pPr>
          </a:lstStyle>
          <a:p>
            <a:fld id="{1CD3BB0D-B0B3-4A43-9C3D-09C38632570A}" type="slidenum">
              <a:rPr lang="en-US" smtClean="0"/>
              <a:t>‹#›</a:t>
            </a:fld>
            <a:endParaRPr lang="en-US"/>
          </a:p>
        </p:txBody>
      </p:sp>
    </p:spTree>
    <p:extLst>
      <p:ext uri="{BB962C8B-B14F-4D97-AF65-F5344CB8AC3E}">
        <p14:creationId xmlns:p14="http://schemas.microsoft.com/office/powerpoint/2010/main" val="485850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5660" cy="493633"/>
          </a:xfrm>
          <a:prstGeom prst="rect">
            <a:avLst/>
          </a:prstGeom>
        </p:spPr>
        <p:txBody>
          <a:bodyPr vert="horz" lIns="90972" tIns="45486" rIns="90972" bIns="45486" rtlCol="0"/>
          <a:lstStyle>
            <a:lvl1pPr algn="l">
              <a:defRPr sz="1200"/>
            </a:lvl1pPr>
          </a:lstStyle>
          <a:p>
            <a:endParaRPr lang="en-US"/>
          </a:p>
        </p:txBody>
      </p:sp>
      <p:sp>
        <p:nvSpPr>
          <p:cNvPr id="3" name="Date Placeholder 2"/>
          <p:cNvSpPr>
            <a:spLocks noGrp="1"/>
          </p:cNvSpPr>
          <p:nvPr>
            <p:ph type="dt" idx="1"/>
          </p:nvPr>
        </p:nvSpPr>
        <p:spPr>
          <a:xfrm>
            <a:off x="3850443" y="1"/>
            <a:ext cx="2945660" cy="493633"/>
          </a:xfrm>
          <a:prstGeom prst="rect">
            <a:avLst/>
          </a:prstGeom>
        </p:spPr>
        <p:txBody>
          <a:bodyPr vert="horz" lIns="90972" tIns="45486" rIns="90972" bIns="45486" rtlCol="0"/>
          <a:lstStyle>
            <a:lvl1pPr algn="r">
              <a:defRPr sz="1200"/>
            </a:lvl1pPr>
          </a:lstStyle>
          <a:p>
            <a:fld id="{ED585B37-1A66-F048-95D9-14F56E51CCA0}" type="datetimeFigureOut">
              <a:rPr lang="en-US" smtClean="0"/>
              <a:t>21/11/2017</a:t>
            </a:fld>
            <a:endParaRPr lang="en-US"/>
          </a:p>
        </p:txBody>
      </p:sp>
      <p:sp>
        <p:nvSpPr>
          <p:cNvPr id="4" name="Slide Image Placeholder 3"/>
          <p:cNvSpPr>
            <a:spLocks noGrp="1" noRot="1" noChangeAspect="1"/>
          </p:cNvSpPr>
          <p:nvPr>
            <p:ph type="sldImg" idx="2"/>
          </p:nvPr>
        </p:nvSpPr>
        <p:spPr>
          <a:xfrm>
            <a:off x="931863" y="741363"/>
            <a:ext cx="4933950" cy="3700462"/>
          </a:xfrm>
          <a:prstGeom prst="rect">
            <a:avLst/>
          </a:prstGeom>
          <a:noFill/>
          <a:ln w="12700">
            <a:solidFill>
              <a:prstClr val="black"/>
            </a:solidFill>
          </a:ln>
        </p:spPr>
        <p:txBody>
          <a:bodyPr vert="horz" lIns="90972" tIns="45486" rIns="90972" bIns="45486" rtlCol="0" anchor="ctr"/>
          <a:lstStyle/>
          <a:p>
            <a:endParaRPr lang="en-US"/>
          </a:p>
        </p:txBody>
      </p:sp>
      <p:sp>
        <p:nvSpPr>
          <p:cNvPr id="5" name="Notes Placeholder 4"/>
          <p:cNvSpPr>
            <a:spLocks noGrp="1"/>
          </p:cNvSpPr>
          <p:nvPr>
            <p:ph type="body" sz="quarter" idx="3"/>
          </p:nvPr>
        </p:nvSpPr>
        <p:spPr>
          <a:xfrm>
            <a:off x="679768" y="4689517"/>
            <a:ext cx="5438140" cy="4442698"/>
          </a:xfrm>
          <a:prstGeom prst="rect">
            <a:avLst/>
          </a:prstGeom>
        </p:spPr>
        <p:txBody>
          <a:bodyPr vert="horz" lIns="90972" tIns="45486" rIns="90972" bIns="454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7"/>
            <a:ext cx="2945660" cy="493633"/>
          </a:xfrm>
          <a:prstGeom prst="rect">
            <a:avLst/>
          </a:prstGeom>
        </p:spPr>
        <p:txBody>
          <a:bodyPr vert="horz" lIns="90972" tIns="45486" rIns="90972" bIns="45486"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7317"/>
            <a:ext cx="2945660" cy="493633"/>
          </a:xfrm>
          <a:prstGeom prst="rect">
            <a:avLst/>
          </a:prstGeom>
        </p:spPr>
        <p:txBody>
          <a:bodyPr vert="horz" lIns="90972" tIns="45486" rIns="90972" bIns="45486" rtlCol="0" anchor="b"/>
          <a:lstStyle>
            <a:lvl1pPr algn="r">
              <a:defRPr sz="1200"/>
            </a:lvl1pPr>
          </a:lstStyle>
          <a:p>
            <a:fld id="{0E4B06DF-B71F-6146-931B-E386980CEEB7}" type="slidenum">
              <a:rPr lang="en-US" smtClean="0"/>
              <a:t>‹#›</a:t>
            </a:fld>
            <a:endParaRPr lang="en-US"/>
          </a:p>
        </p:txBody>
      </p:sp>
    </p:spTree>
    <p:extLst>
      <p:ext uri="{BB962C8B-B14F-4D97-AF65-F5344CB8AC3E}">
        <p14:creationId xmlns:p14="http://schemas.microsoft.com/office/powerpoint/2010/main" val="178325501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17" indent="-169817" defTabSz="452846">
              <a:buFont typeface="Wingdings" panose="05000000000000000000" pitchFamily="2" charset="2"/>
              <a:buChar char="§"/>
              <a:defRPr/>
            </a:pPr>
            <a:r>
              <a:rPr lang="en-AU" baseline="0" dirty="0"/>
              <a:t>  	</a:t>
            </a:r>
          </a:p>
          <a:p>
            <a:pPr marL="169817" indent="-169817">
              <a:buFont typeface="Arial" panose="020B0604020202020204" pitchFamily="34" charset="0"/>
              <a:buChar char="•"/>
            </a:pPr>
            <a:endParaRPr lang="en-AU" baseline="0" dirty="0"/>
          </a:p>
        </p:txBody>
      </p:sp>
      <p:sp>
        <p:nvSpPr>
          <p:cNvPr id="4" name="Slide Number Placeholder 3"/>
          <p:cNvSpPr>
            <a:spLocks noGrp="1"/>
          </p:cNvSpPr>
          <p:nvPr>
            <p:ph type="sldNum" sz="quarter" idx="10"/>
          </p:nvPr>
        </p:nvSpPr>
        <p:spPr/>
        <p:txBody>
          <a:bodyPr/>
          <a:lstStyle/>
          <a:p>
            <a:fld id="{0E4B06DF-B71F-6146-931B-E386980CEEB7}" type="slidenum">
              <a:rPr lang="en-US" smtClean="0"/>
              <a:t>0</a:t>
            </a:fld>
            <a:endParaRPr lang="en-US"/>
          </a:p>
        </p:txBody>
      </p:sp>
    </p:spTree>
    <p:extLst>
      <p:ext uri="{BB962C8B-B14F-4D97-AF65-F5344CB8AC3E}">
        <p14:creationId xmlns:p14="http://schemas.microsoft.com/office/powerpoint/2010/main" val="3528141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817" indent="-169817">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0E4B06DF-B71F-6146-931B-E386980CEEB7}" type="slidenum">
              <a:rPr lang="en-US" smtClean="0"/>
              <a:t>1</a:t>
            </a:fld>
            <a:endParaRPr lang="en-US"/>
          </a:p>
        </p:txBody>
      </p:sp>
    </p:spTree>
    <p:extLst>
      <p:ext uri="{BB962C8B-B14F-4D97-AF65-F5344CB8AC3E}">
        <p14:creationId xmlns:p14="http://schemas.microsoft.com/office/powerpoint/2010/main" val="2061658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0E4B06DF-B71F-6146-931B-E386980CEEB7}" type="slidenum">
              <a:rPr lang="en-US" smtClean="0"/>
              <a:t>2</a:t>
            </a:fld>
            <a:endParaRPr lang="en-US"/>
          </a:p>
        </p:txBody>
      </p:sp>
    </p:spTree>
    <p:extLst>
      <p:ext uri="{BB962C8B-B14F-4D97-AF65-F5344CB8AC3E}">
        <p14:creationId xmlns:p14="http://schemas.microsoft.com/office/powerpoint/2010/main" val="989448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B06DF-B71F-6146-931B-E386980CEEB7}" type="slidenum">
              <a:rPr lang="en-US" smtClean="0"/>
              <a:t>9</a:t>
            </a:fld>
            <a:endParaRPr lang="en-US"/>
          </a:p>
        </p:txBody>
      </p:sp>
    </p:spTree>
    <p:extLst>
      <p:ext uri="{BB962C8B-B14F-4D97-AF65-F5344CB8AC3E}">
        <p14:creationId xmlns:p14="http://schemas.microsoft.com/office/powerpoint/2010/main" val="282037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4B06DF-B71F-6146-931B-E386980CEEB7}" type="slidenum">
              <a:rPr lang="en-US" smtClean="0"/>
              <a:t>11</a:t>
            </a:fld>
            <a:endParaRPr lang="en-US"/>
          </a:p>
        </p:txBody>
      </p:sp>
    </p:spTree>
    <p:extLst>
      <p:ext uri="{BB962C8B-B14F-4D97-AF65-F5344CB8AC3E}">
        <p14:creationId xmlns:p14="http://schemas.microsoft.com/office/powerpoint/2010/main" val="1437698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423" indent="-226423">
              <a:buAutoNum type="arabicPeriod"/>
            </a:pPr>
            <a:endParaRPr lang="en-AU" dirty="0"/>
          </a:p>
        </p:txBody>
      </p:sp>
      <p:sp>
        <p:nvSpPr>
          <p:cNvPr id="4" name="Slide Number Placeholder 3"/>
          <p:cNvSpPr>
            <a:spLocks noGrp="1"/>
          </p:cNvSpPr>
          <p:nvPr>
            <p:ph type="sldNum" sz="quarter" idx="10"/>
          </p:nvPr>
        </p:nvSpPr>
        <p:spPr/>
        <p:txBody>
          <a:bodyPr/>
          <a:lstStyle/>
          <a:p>
            <a:fld id="{0E4B06DF-B71F-6146-931B-E386980CEEB7}" type="slidenum">
              <a:rPr lang="en-US" smtClean="0"/>
              <a:t>12</a:t>
            </a:fld>
            <a:endParaRPr lang="en-US"/>
          </a:p>
        </p:txBody>
      </p:sp>
    </p:spTree>
    <p:extLst>
      <p:ext uri="{BB962C8B-B14F-4D97-AF65-F5344CB8AC3E}">
        <p14:creationId xmlns:p14="http://schemas.microsoft.com/office/powerpoint/2010/main" val="685355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423" indent="-226423">
              <a:buAutoNum type="arabicPeriod"/>
            </a:pPr>
            <a:endParaRPr lang="en-AU" dirty="0"/>
          </a:p>
        </p:txBody>
      </p:sp>
      <p:sp>
        <p:nvSpPr>
          <p:cNvPr id="4" name="Slide Number Placeholder 3"/>
          <p:cNvSpPr>
            <a:spLocks noGrp="1"/>
          </p:cNvSpPr>
          <p:nvPr>
            <p:ph type="sldNum" sz="quarter" idx="10"/>
          </p:nvPr>
        </p:nvSpPr>
        <p:spPr/>
        <p:txBody>
          <a:bodyPr/>
          <a:lstStyle/>
          <a:p>
            <a:fld id="{0E4B06DF-B71F-6146-931B-E386980CEEB7}" type="slidenum">
              <a:rPr lang="en-US" smtClean="0"/>
              <a:t>13</a:t>
            </a:fld>
            <a:endParaRPr lang="en-US"/>
          </a:p>
        </p:txBody>
      </p:sp>
    </p:spTree>
    <p:extLst>
      <p:ext uri="{BB962C8B-B14F-4D97-AF65-F5344CB8AC3E}">
        <p14:creationId xmlns:p14="http://schemas.microsoft.com/office/powerpoint/2010/main" val="3224931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6423" indent="-226423">
              <a:buAutoNum type="arabicPeriod"/>
            </a:pPr>
            <a:endParaRPr lang="en-AU" dirty="0"/>
          </a:p>
        </p:txBody>
      </p:sp>
      <p:sp>
        <p:nvSpPr>
          <p:cNvPr id="4" name="Slide Number Placeholder 3"/>
          <p:cNvSpPr>
            <a:spLocks noGrp="1"/>
          </p:cNvSpPr>
          <p:nvPr>
            <p:ph type="sldNum" sz="quarter" idx="10"/>
          </p:nvPr>
        </p:nvSpPr>
        <p:spPr/>
        <p:txBody>
          <a:bodyPr/>
          <a:lstStyle/>
          <a:p>
            <a:fld id="{0E4B06DF-B71F-6146-931B-E386980CEEB7}" type="slidenum">
              <a:rPr lang="en-US" smtClean="0"/>
              <a:t>14</a:t>
            </a:fld>
            <a:endParaRPr lang="en-US"/>
          </a:p>
        </p:txBody>
      </p:sp>
    </p:spTree>
    <p:extLst>
      <p:ext uri="{BB962C8B-B14F-4D97-AF65-F5344CB8AC3E}">
        <p14:creationId xmlns:p14="http://schemas.microsoft.com/office/powerpoint/2010/main" val="14334324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796" indent="-169796" defTabSz="452789">
              <a:buFont typeface="Wingdings" panose="05000000000000000000" pitchFamily="2" charset="2"/>
              <a:buChar char="§"/>
              <a:defRPr/>
            </a:pPr>
            <a:endParaRPr lang="en-AU" baseline="0" dirty="0"/>
          </a:p>
          <a:p>
            <a:pPr marL="169796" indent="-169796" defTabSz="452789">
              <a:buFont typeface="Wingdings" panose="05000000000000000000" pitchFamily="2" charset="2"/>
              <a:buChar char="§"/>
              <a:defRPr/>
            </a:pPr>
            <a:endParaRPr lang="en-AU" baseline="0" dirty="0"/>
          </a:p>
          <a:p>
            <a:pPr marL="169796" indent="-169796">
              <a:buFont typeface="Arial" panose="020B0604020202020204" pitchFamily="34" charset="0"/>
              <a:buChar char="•"/>
            </a:pPr>
            <a:endParaRPr lang="en-AU" baseline="0" dirty="0"/>
          </a:p>
        </p:txBody>
      </p:sp>
      <p:sp>
        <p:nvSpPr>
          <p:cNvPr id="4" name="Slide Number Placeholder 3"/>
          <p:cNvSpPr>
            <a:spLocks noGrp="1"/>
          </p:cNvSpPr>
          <p:nvPr>
            <p:ph type="sldNum" sz="quarter" idx="10"/>
          </p:nvPr>
        </p:nvSpPr>
        <p:spPr/>
        <p:txBody>
          <a:bodyPr/>
          <a:lstStyle/>
          <a:p>
            <a:fld id="{0E4B06DF-B71F-6146-931B-E386980CEEB7}" type="slidenum">
              <a:rPr lang="en-US" smtClean="0"/>
              <a:t>15</a:t>
            </a:fld>
            <a:endParaRPr lang="en-US"/>
          </a:p>
        </p:txBody>
      </p:sp>
    </p:spTree>
    <p:extLst>
      <p:ext uri="{BB962C8B-B14F-4D97-AF65-F5344CB8AC3E}">
        <p14:creationId xmlns:p14="http://schemas.microsoft.com/office/powerpoint/2010/main" val="36877749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blipFill rotWithShape="1">
            <a:blip r:embed="rId2"/>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40000" y="1260000"/>
            <a:ext cx="6660000" cy="720000"/>
          </a:xfrm>
        </p:spPr>
        <p:txBody>
          <a:bodyPr anchor="t" anchorCtr="0"/>
          <a:lstStyle>
            <a:lvl1pPr>
              <a:defRPr sz="4000">
                <a:solidFill>
                  <a:srgbClr val="891635"/>
                </a:solidFill>
              </a:defRPr>
            </a:lvl1pPr>
          </a:lstStyle>
          <a:p>
            <a:r>
              <a:rPr lang="en-US" dirty="0"/>
              <a:t>Click to edit Master title style</a:t>
            </a:r>
          </a:p>
        </p:txBody>
      </p:sp>
      <p:sp>
        <p:nvSpPr>
          <p:cNvPr id="3" name="Subtitle 2"/>
          <p:cNvSpPr>
            <a:spLocks noGrp="1"/>
          </p:cNvSpPr>
          <p:nvPr>
            <p:ph type="subTitle" idx="1"/>
          </p:nvPr>
        </p:nvSpPr>
        <p:spPr>
          <a:xfrm>
            <a:off x="540000" y="2070000"/>
            <a:ext cx="6660000" cy="720000"/>
          </a:xfrm>
        </p:spPr>
        <p:txBody>
          <a:bodyPr/>
          <a:lstStyle>
            <a:lvl1pPr marL="0" indent="0" algn="l">
              <a:buNone/>
              <a:defRPr sz="1700" cap="all">
                <a:solidFill>
                  <a:srgbClr val="89163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167499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GB" b="1" i="1" dirty="0"/>
              <a:t>“With time and patience, the mulberry leaf becomes a silk gown.” </a:t>
            </a:r>
            <a:r>
              <a:rPr lang="en-GB" i="1" dirty="0"/>
              <a:t>Chinese proverb</a:t>
            </a:r>
          </a:p>
        </p:txBody>
      </p:sp>
      <p:sp>
        <p:nvSpPr>
          <p:cNvPr id="6" name="Slide Number Placeholder 5"/>
          <p:cNvSpPr>
            <a:spLocks noGrp="1"/>
          </p:cNvSpPr>
          <p:nvPr>
            <p:ph type="sldNum" sz="quarter" idx="12"/>
          </p:nvPr>
        </p:nvSpPr>
        <p:spPr/>
        <p:txBody>
          <a:bodyPr/>
          <a:lstStyle/>
          <a:p>
            <a:fld id="{7A2D913B-E224-9242-B423-73FC46C317B5}" type="slidenum">
              <a:rPr lang="en-US" smtClean="0"/>
              <a:t>‹#›</a:t>
            </a:fld>
            <a:endParaRPr lang="en-US" dirty="0"/>
          </a:p>
        </p:txBody>
      </p:sp>
    </p:spTree>
    <p:extLst>
      <p:ext uri="{BB962C8B-B14F-4D97-AF65-F5344CB8AC3E}">
        <p14:creationId xmlns:p14="http://schemas.microsoft.com/office/powerpoint/2010/main" val="1923569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GB" b="1" i="1" dirty="0"/>
              <a:t>“With time and patience, the mulberry leaf becomes a silk gown.” </a:t>
            </a:r>
            <a:r>
              <a:rPr lang="en-GB" i="1" dirty="0"/>
              <a:t>Chinese proverb</a:t>
            </a:r>
          </a:p>
        </p:txBody>
      </p:sp>
      <p:sp>
        <p:nvSpPr>
          <p:cNvPr id="5" name="Slide Number Placeholder 4"/>
          <p:cNvSpPr>
            <a:spLocks noGrp="1"/>
          </p:cNvSpPr>
          <p:nvPr>
            <p:ph type="sldNum" sz="quarter" idx="12"/>
          </p:nvPr>
        </p:nvSpPr>
        <p:spPr/>
        <p:txBody>
          <a:bodyPr/>
          <a:lstStyle/>
          <a:p>
            <a:fld id="{7A2D913B-E224-9242-B423-73FC46C317B5}" type="slidenum">
              <a:rPr lang="en-US" smtClean="0"/>
              <a:t>‹#›</a:t>
            </a:fld>
            <a:endParaRPr lang="en-US"/>
          </a:p>
        </p:txBody>
      </p:sp>
    </p:spTree>
    <p:extLst>
      <p:ext uri="{BB962C8B-B14F-4D97-AF65-F5344CB8AC3E}">
        <p14:creationId xmlns:p14="http://schemas.microsoft.com/office/powerpoint/2010/main" val="361057655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0"/>
            <a:ext cx="6905829" cy="1008000"/>
          </a:xfrm>
          <a:prstGeom prst="rect">
            <a:avLst/>
          </a:prstGeom>
        </p:spPr>
        <p:txBody>
          <a:bodyPr vert="horz" lIns="0" tIns="0" rIns="0" bIns="0" rtlCol="0" anchor="ctr" anchorCtr="0">
            <a:noAutofit/>
          </a:bodyPr>
          <a:lstStyle/>
          <a:p>
            <a:r>
              <a:rPr lang="en-US" dirty="0"/>
              <a:t>Click to edit Master title style</a:t>
            </a:r>
          </a:p>
        </p:txBody>
      </p:sp>
      <p:sp>
        <p:nvSpPr>
          <p:cNvPr id="3" name="Text Placeholder 2"/>
          <p:cNvSpPr>
            <a:spLocks noGrp="1"/>
          </p:cNvSpPr>
          <p:nvPr>
            <p:ph type="body" idx="1"/>
          </p:nvPr>
        </p:nvSpPr>
        <p:spPr>
          <a:xfrm>
            <a:off x="540000" y="1259999"/>
            <a:ext cx="8280000" cy="504000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540000" y="6381750"/>
            <a:ext cx="6480000" cy="494250"/>
          </a:xfrm>
          <a:prstGeom prst="rect">
            <a:avLst/>
          </a:prstGeom>
        </p:spPr>
        <p:txBody>
          <a:bodyPr vert="horz" lIns="0" tIns="0" rIns="0" bIns="0" rtlCol="0" anchor="ctr" anchorCtr="0"/>
          <a:lstStyle>
            <a:lvl1pPr algn="l">
              <a:lnSpc>
                <a:spcPts val="1200"/>
              </a:lnSpc>
              <a:defRPr sz="1100" baseline="0">
                <a:solidFill>
                  <a:schemeClr val="bg1">
                    <a:alpha val="50000"/>
                  </a:schemeClr>
                </a:solidFill>
                <a:latin typeface="Calibri"/>
                <a:cs typeface="Calibri"/>
              </a:defRPr>
            </a:lvl1pPr>
          </a:lstStyle>
          <a:p>
            <a:r>
              <a:rPr lang="en-GB" b="1" i="1" dirty="0"/>
              <a:t>“With time and patience, the mulberry leaf becomes a silk gown.” </a:t>
            </a:r>
            <a:r>
              <a:rPr lang="en-GB" i="1" dirty="0"/>
              <a:t>Chinese proverb</a:t>
            </a:r>
          </a:p>
        </p:txBody>
      </p:sp>
      <p:sp>
        <p:nvSpPr>
          <p:cNvPr id="6" name="Slide Number Placeholder 5"/>
          <p:cNvSpPr>
            <a:spLocks noGrp="1"/>
          </p:cNvSpPr>
          <p:nvPr>
            <p:ph type="sldNum" sz="quarter" idx="4"/>
          </p:nvPr>
        </p:nvSpPr>
        <p:spPr>
          <a:xfrm>
            <a:off x="8424000" y="6408000"/>
            <a:ext cx="540000" cy="468000"/>
          </a:xfrm>
          <a:prstGeom prst="rect">
            <a:avLst/>
          </a:prstGeom>
        </p:spPr>
        <p:txBody>
          <a:bodyPr vert="horz" lIns="0" tIns="0" rIns="0" bIns="0" rtlCol="0" anchor="t" anchorCtr="0"/>
          <a:lstStyle>
            <a:lvl1pPr marL="0" marR="0" indent="0" algn="r" defTabSz="457200" rtl="0" eaLnBrk="1" fontAlgn="auto" latinLnBrk="0" hangingPunct="1">
              <a:lnSpc>
                <a:spcPct val="100000"/>
              </a:lnSpc>
              <a:spcBef>
                <a:spcPts val="0"/>
              </a:spcBef>
              <a:spcAft>
                <a:spcPts val="0"/>
              </a:spcAft>
              <a:buClrTx/>
              <a:buSzTx/>
              <a:buFontTx/>
              <a:buNone/>
              <a:tabLst/>
              <a:defRPr lang="en-GB" sz="1500" b="0" i="0" baseline="0" smtClean="0">
                <a:solidFill>
                  <a:schemeClr val="bg1">
                    <a:alpha val="50000"/>
                  </a:schemeClr>
                </a:solidFill>
                <a:latin typeface="Calibri"/>
                <a:cs typeface="Calibri"/>
              </a:defRPr>
            </a:lvl1pPr>
          </a:lstStyle>
          <a:p>
            <a:fld id="{7A2D913B-E224-9242-B423-73FC46C317B5}" type="slidenum">
              <a:rPr lang="en-US" smtClean="0"/>
              <a:pPr/>
              <a:t>‹#›</a:t>
            </a:fld>
            <a:endParaRPr lang="en-US" dirty="0"/>
          </a:p>
        </p:txBody>
      </p:sp>
    </p:spTree>
    <p:extLst>
      <p:ext uri="{BB962C8B-B14F-4D97-AF65-F5344CB8AC3E}">
        <p14:creationId xmlns:p14="http://schemas.microsoft.com/office/powerpoint/2010/main" val="2822655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4" r:id="rId3"/>
  </p:sldLayoutIdLst>
  <p:hf hdr="0" dt="0"/>
  <p:txStyles>
    <p:titleStyle>
      <a:lvl1pPr algn="l" defTabSz="457200" rtl="0" eaLnBrk="1" latinLnBrk="0" hangingPunct="1">
        <a:spcBef>
          <a:spcPct val="0"/>
        </a:spcBef>
        <a:buNone/>
        <a:defRPr sz="3000" b="1" i="0" kern="1200" baseline="0">
          <a:solidFill>
            <a:schemeClr val="bg1"/>
          </a:solidFill>
          <a:latin typeface="Calibri"/>
          <a:ea typeface="+mj-ea"/>
          <a:cs typeface="+mj-cs"/>
        </a:defRPr>
      </a:lvl1pPr>
    </p:titleStyle>
    <p:bodyStyle>
      <a:lvl1pPr marL="0" indent="-270000" algn="l" defTabSz="457200" rtl="0" eaLnBrk="1" latinLnBrk="0" hangingPunct="1">
        <a:spcBef>
          <a:spcPts val="500"/>
        </a:spcBef>
        <a:buFont typeface="Arial"/>
        <a:buChar char="•"/>
        <a:defRPr sz="2200" kern="1200">
          <a:solidFill>
            <a:srgbClr val="3D505A"/>
          </a:solidFill>
          <a:latin typeface="+mn-lt"/>
          <a:ea typeface="+mn-ea"/>
          <a:cs typeface="+mn-cs"/>
        </a:defRPr>
      </a:lvl1pPr>
      <a:lvl2pPr marL="540000" indent="-270000" algn="l" defTabSz="457200" rtl="0" eaLnBrk="1" latinLnBrk="0" hangingPunct="1">
        <a:spcBef>
          <a:spcPts val="400"/>
        </a:spcBef>
        <a:buFont typeface="Arial"/>
        <a:buChar char="–"/>
        <a:defRPr sz="1700" kern="1200">
          <a:solidFill>
            <a:srgbClr val="3D505A"/>
          </a:solidFill>
          <a:latin typeface="+mn-lt"/>
          <a:ea typeface="+mn-ea"/>
          <a:cs typeface="+mn-cs"/>
        </a:defRPr>
      </a:lvl2pPr>
      <a:lvl3pPr marL="720000" indent="-180000" algn="l" defTabSz="457200" rtl="0" eaLnBrk="1" latinLnBrk="0" hangingPunct="1">
        <a:spcBef>
          <a:spcPts val="300"/>
        </a:spcBef>
        <a:buFont typeface="Arial"/>
        <a:buChar char="•"/>
        <a:defRPr sz="1200" kern="1200">
          <a:solidFill>
            <a:srgbClr val="3D505A"/>
          </a:solidFill>
          <a:latin typeface="+mn-lt"/>
          <a:ea typeface="+mn-ea"/>
          <a:cs typeface="+mn-cs"/>
        </a:defRPr>
      </a:lvl3pPr>
      <a:lvl4pPr marL="900000" indent="-180000" algn="l" defTabSz="457200" rtl="0" eaLnBrk="1" latinLnBrk="0" hangingPunct="1">
        <a:spcBef>
          <a:spcPts val="300"/>
        </a:spcBef>
        <a:buFont typeface="Arial"/>
        <a:buChar char="–"/>
        <a:defRPr sz="1200" kern="1200">
          <a:solidFill>
            <a:srgbClr val="3D505A"/>
          </a:solidFill>
          <a:latin typeface="+mn-lt"/>
          <a:ea typeface="+mn-ea"/>
          <a:cs typeface="+mn-cs"/>
        </a:defRPr>
      </a:lvl4pPr>
      <a:lvl5pPr marL="1080000" indent="-180000" algn="l" defTabSz="457200" rtl="0" eaLnBrk="1" latinLnBrk="0" hangingPunct="1">
        <a:spcBef>
          <a:spcPts val="300"/>
        </a:spcBef>
        <a:buFont typeface="Arial"/>
        <a:buChar char="»"/>
        <a:defRPr sz="1200" kern="1200">
          <a:solidFill>
            <a:srgbClr val="3D50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enquiries@katanaasset.com"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katanaasset.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9525" y="967800"/>
            <a:ext cx="6660000" cy="1403100"/>
          </a:xfrm>
        </p:spPr>
        <p:txBody>
          <a:bodyPr/>
          <a:lstStyle/>
          <a:p>
            <a:r>
              <a:rPr lang="en-US" dirty="0">
                <a:solidFill>
                  <a:srgbClr val="BCA670"/>
                </a:solidFill>
              </a:rPr>
              <a:t>Katana </a:t>
            </a:r>
            <a:r>
              <a:rPr lang="en-US" dirty="0" smtClean="0">
                <a:solidFill>
                  <a:srgbClr val="BCA670"/>
                </a:solidFill>
              </a:rPr>
              <a:t>Capital Limited</a:t>
            </a:r>
            <a:r>
              <a:rPr lang="en-US" sz="1500" dirty="0">
                <a:solidFill>
                  <a:srgbClr val="BCA670"/>
                </a:solidFill>
              </a:rPr>
              <a:t/>
            </a:r>
            <a:br>
              <a:rPr lang="en-US" sz="1500" dirty="0">
                <a:solidFill>
                  <a:srgbClr val="BCA670"/>
                </a:solidFill>
              </a:rPr>
            </a:br>
            <a:r>
              <a:rPr lang="en-US" sz="1800" dirty="0" smtClean="0">
                <a:solidFill>
                  <a:srgbClr val="BCA670"/>
                </a:solidFill>
              </a:rPr>
              <a:t>ASX CODE KAT</a:t>
            </a:r>
            <a:endParaRPr lang="en-US" sz="1800" dirty="0">
              <a:solidFill>
                <a:srgbClr val="BCA670"/>
              </a:solidFill>
            </a:endParaRPr>
          </a:p>
        </p:txBody>
      </p:sp>
      <p:sp>
        <p:nvSpPr>
          <p:cNvPr id="4" name="Content Placeholder 2"/>
          <p:cNvSpPr txBox="1">
            <a:spLocks/>
          </p:cNvSpPr>
          <p:nvPr/>
        </p:nvSpPr>
        <p:spPr>
          <a:xfrm>
            <a:off x="549525" y="2645712"/>
            <a:ext cx="8280000" cy="2722766"/>
          </a:xfrm>
          <a:prstGeom prst="rect">
            <a:avLst/>
          </a:prstGeom>
        </p:spPr>
        <p:txBody>
          <a:bodyPr vert="horz" lIns="0" tIns="0" rIns="0" bIns="0" rtlCol="0">
            <a:noAutofit/>
          </a:bodyPr>
          <a:lstStyle>
            <a:lvl1pPr marL="0" indent="0" algn="l" defTabSz="457200" rtl="0" eaLnBrk="1" latinLnBrk="0" hangingPunct="1">
              <a:spcBef>
                <a:spcPts val="500"/>
              </a:spcBef>
              <a:buFont typeface="Arial"/>
              <a:buNone/>
              <a:defRPr sz="1700" kern="1200" cap="all">
                <a:solidFill>
                  <a:srgbClr val="891635"/>
                </a:solidFill>
                <a:latin typeface="+mn-lt"/>
                <a:ea typeface="+mn-ea"/>
                <a:cs typeface="+mn-cs"/>
              </a:defRPr>
            </a:lvl1pPr>
            <a:lvl2pPr marL="457200" indent="0" algn="ctr" defTabSz="457200" rtl="0" eaLnBrk="1" latinLnBrk="0" hangingPunct="1">
              <a:spcBef>
                <a:spcPts val="400"/>
              </a:spcBef>
              <a:buFont typeface="Arial"/>
              <a:buNone/>
              <a:defRPr sz="1700" kern="1200">
                <a:solidFill>
                  <a:schemeClr val="tx1">
                    <a:tint val="75000"/>
                  </a:schemeClr>
                </a:solidFill>
                <a:latin typeface="+mn-lt"/>
                <a:ea typeface="+mn-ea"/>
                <a:cs typeface="+mn-cs"/>
              </a:defRPr>
            </a:lvl2pPr>
            <a:lvl3pPr marL="914400" indent="0" algn="ctr" defTabSz="457200" rtl="0" eaLnBrk="1" latinLnBrk="0" hangingPunct="1">
              <a:spcBef>
                <a:spcPts val="300"/>
              </a:spcBef>
              <a:buFont typeface="Arial"/>
              <a:buNone/>
              <a:defRPr sz="1200" kern="1200">
                <a:solidFill>
                  <a:schemeClr val="tx1">
                    <a:tint val="75000"/>
                  </a:schemeClr>
                </a:solidFill>
                <a:latin typeface="+mn-lt"/>
                <a:ea typeface="+mn-ea"/>
                <a:cs typeface="+mn-cs"/>
              </a:defRPr>
            </a:lvl3pPr>
            <a:lvl4pPr marL="1371600" indent="0" algn="ctr" defTabSz="457200" rtl="0" eaLnBrk="1" latinLnBrk="0" hangingPunct="1">
              <a:spcBef>
                <a:spcPts val="300"/>
              </a:spcBef>
              <a:buFont typeface="Arial"/>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300"/>
              </a:spcBef>
              <a:buFont typeface="Arial"/>
              <a:buNone/>
              <a:defRPr sz="12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defTabSz="914400" fontAlgn="base">
              <a:lnSpc>
                <a:spcPts val="1200"/>
              </a:lnSpc>
              <a:spcBef>
                <a:spcPct val="0"/>
              </a:spcBef>
              <a:spcAft>
                <a:spcPct val="0"/>
              </a:spcAft>
            </a:pPr>
            <a:endParaRPr lang="en-AU" sz="3000" b="1" dirty="0"/>
          </a:p>
          <a:p>
            <a:pPr defTabSz="914400" fontAlgn="base">
              <a:lnSpc>
                <a:spcPts val="1200"/>
              </a:lnSpc>
              <a:spcBef>
                <a:spcPct val="0"/>
              </a:spcBef>
              <a:spcAft>
                <a:spcPct val="0"/>
              </a:spcAft>
            </a:pPr>
            <a:r>
              <a:rPr lang="en-AU" sz="4000" b="1" dirty="0">
                <a:effectLst>
                  <a:outerShdw blurRad="101600" dist="50800" dir="5400000" sx="110000" sy="110000" algn="ctr" rotWithShape="0">
                    <a:srgbClr val="BCA670">
                      <a:alpha val="90000"/>
                    </a:srgbClr>
                  </a:outerShdw>
                </a:effectLst>
              </a:rPr>
              <a:t/>
            </a:r>
            <a:br>
              <a:rPr lang="en-AU" sz="4000" b="1" dirty="0">
                <a:effectLst>
                  <a:outerShdw blurRad="101600" dist="50800" dir="5400000" sx="110000" sy="110000" algn="ctr" rotWithShape="0">
                    <a:srgbClr val="BCA670">
                      <a:alpha val="90000"/>
                    </a:srgbClr>
                  </a:outerShdw>
                </a:effectLst>
              </a:rPr>
            </a:br>
            <a:r>
              <a:rPr lang="en-AU" sz="4000" b="1" dirty="0" smtClean="0">
                <a:effectLst>
                  <a:outerShdw blurRad="101600" dist="50800" dir="5400000" sx="110000" sy="110000" algn="ctr" rotWithShape="0">
                    <a:srgbClr val="BCA670">
                      <a:alpha val="90000"/>
                    </a:srgbClr>
                  </a:outerShdw>
                </a:effectLst>
              </a:rPr>
              <a:t> </a:t>
            </a:r>
          </a:p>
          <a:p>
            <a:pPr defTabSz="914400" fontAlgn="base">
              <a:lnSpc>
                <a:spcPts val="1200"/>
              </a:lnSpc>
              <a:spcBef>
                <a:spcPct val="0"/>
              </a:spcBef>
              <a:spcAft>
                <a:spcPct val="0"/>
              </a:spcAft>
            </a:pPr>
            <a:endParaRPr lang="en-AU" sz="4000" b="1" dirty="0" smtClean="0">
              <a:effectLst>
                <a:outerShdw blurRad="101600" dist="50800" dir="5400000" sx="110000" sy="110000" algn="ctr" rotWithShape="0">
                  <a:srgbClr val="BCA670">
                    <a:alpha val="90000"/>
                  </a:srgbClr>
                </a:outerShdw>
              </a:effectLst>
            </a:endParaRPr>
          </a:p>
          <a:p>
            <a:pPr defTabSz="914400" fontAlgn="base">
              <a:lnSpc>
                <a:spcPts val="1200"/>
              </a:lnSpc>
              <a:spcBef>
                <a:spcPct val="0"/>
              </a:spcBef>
              <a:spcAft>
                <a:spcPct val="0"/>
              </a:spcAft>
            </a:pPr>
            <a:r>
              <a:rPr lang="en-AU" sz="4000" b="1" dirty="0" smtClean="0">
                <a:effectLst>
                  <a:outerShdw blurRad="101600" dist="50800" dir="5400000" sx="110000" sy="110000" algn="ctr" rotWithShape="0">
                    <a:srgbClr val="BCA670">
                      <a:alpha val="90000"/>
                    </a:srgbClr>
                  </a:outerShdw>
                </a:effectLst>
              </a:rPr>
              <a:t>AGM presentation </a:t>
            </a:r>
          </a:p>
          <a:p>
            <a:pPr defTabSz="914400" fontAlgn="base">
              <a:lnSpc>
                <a:spcPts val="1200"/>
              </a:lnSpc>
              <a:spcBef>
                <a:spcPct val="0"/>
              </a:spcBef>
              <a:spcAft>
                <a:spcPct val="0"/>
              </a:spcAft>
            </a:pPr>
            <a:r>
              <a:rPr lang="en-AU" sz="4000" b="1" dirty="0" smtClean="0">
                <a:effectLst>
                  <a:outerShdw blurRad="101600" dist="50800" dir="5400000" sx="110000" sy="110000" algn="ctr" rotWithShape="0">
                    <a:srgbClr val="BCA670">
                      <a:alpha val="90000"/>
                    </a:srgbClr>
                  </a:outerShdw>
                </a:effectLst>
              </a:rPr>
              <a:t> </a:t>
            </a:r>
            <a:endParaRPr lang="en-AU" sz="4000" b="1" dirty="0">
              <a:effectLst>
                <a:outerShdw blurRad="101600" dist="50800" dir="5400000" algn="ctr" rotWithShape="0">
                  <a:srgbClr val="BCA670">
                    <a:alpha val="75000"/>
                  </a:srgbClr>
                </a:outerShdw>
              </a:effectLst>
            </a:endParaRPr>
          </a:p>
          <a:p>
            <a:pPr defTabSz="914400" fontAlgn="base">
              <a:lnSpc>
                <a:spcPts val="1200"/>
              </a:lnSpc>
              <a:spcBef>
                <a:spcPct val="0"/>
              </a:spcBef>
              <a:spcAft>
                <a:spcPct val="0"/>
              </a:spcAft>
            </a:pPr>
            <a:endParaRPr lang="en-AU" sz="3000" b="1" dirty="0"/>
          </a:p>
          <a:p>
            <a:pPr defTabSz="914400" fontAlgn="base">
              <a:lnSpc>
                <a:spcPts val="1200"/>
              </a:lnSpc>
              <a:spcBef>
                <a:spcPct val="0"/>
              </a:spcBef>
              <a:spcAft>
                <a:spcPct val="0"/>
              </a:spcAft>
            </a:pPr>
            <a:endParaRPr lang="en-AU" sz="1600" b="1" dirty="0">
              <a:solidFill>
                <a:srgbClr val="3D505A"/>
              </a:solidFill>
            </a:endParaRPr>
          </a:p>
          <a:p>
            <a:pPr defTabSz="914400" fontAlgn="base">
              <a:lnSpc>
                <a:spcPts val="1200"/>
              </a:lnSpc>
              <a:spcBef>
                <a:spcPct val="0"/>
              </a:spcBef>
              <a:spcAft>
                <a:spcPct val="0"/>
              </a:spcAft>
            </a:pPr>
            <a:endParaRPr lang="en-AU" sz="1600" b="1" dirty="0">
              <a:solidFill>
                <a:srgbClr val="3D505A"/>
              </a:solidFill>
            </a:endParaRPr>
          </a:p>
          <a:p>
            <a:pPr defTabSz="914400" fontAlgn="base">
              <a:lnSpc>
                <a:spcPts val="1200"/>
              </a:lnSpc>
              <a:spcBef>
                <a:spcPct val="0"/>
              </a:spcBef>
              <a:spcAft>
                <a:spcPct val="0"/>
              </a:spcAft>
            </a:pPr>
            <a:endParaRPr lang="en-AU" sz="2000" b="1" dirty="0">
              <a:solidFill>
                <a:srgbClr val="3D505A"/>
              </a:solidFill>
            </a:endParaRPr>
          </a:p>
          <a:p>
            <a:pPr defTabSz="914400" fontAlgn="base">
              <a:lnSpc>
                <a:spcPts val="1200"/>
              </a:lnSpc>
              <a:spcBef>
                <a:spcPct val="0"/>
              </a:spcBef>
              <a:spcAft>
                <a:spcPct val="0"/>
              </a:spcAft>
            </a:pPr>
            <a:r>
              <a:rPr lang="en-AU" sz="2000" b="1" dirty="0" smtClean="0">
                <a:solidFill>
                  <a:srgbClr val="3D505A"/>
                </a:solidFill>
              </a:rPr>
              <a:t>NOVEMBER 2017</a:t>
            </a:r>
            <a:endParaRPr lang="en-AU" sz="1250" dirty="0"/>
          </a:p>
          <a:p>
            <a:pPr>
              <a:defRPr/>
            </a:pPr>
            <a:endParaRPr lang="en-AU" sz="1250" dirty="0"/>
          </a:p>
          <a:p>
            <a:pPr>
              <a:defRPr/>
            </a:pPr>
            <a:endParaRPr lang="en-AU" sz="1250" dirty="0"/>
          </a:p>
          <a:p>
            <a:pPr>
              <a:defRPr/>
            </a:pPr>
            <a:endParaRPr lang="en-AU" sz="1250" dirty="0"/>
          </a:p>
          <a:p>
            <a:pPr>
              <a:defRPr/>
            </a:pPr>
            <a:endParaRPr lang="en-AU" sz="1250" dirty="0"/>
          </a:p>
          <a:p>
            <a:pPr>
              <a:defRPr/>
            </a:pPr>
            <a:endParaRPr lang="en-AU" sz="1250" dirty="0"/>
          </a:p>
          <a:p>
            <a:pPr>
              <a:defRPr/>
            </a:pPr>
            <a:endParaRPr lang="en-AU" sz="1250" dirty="0"/>
          </a:p>
        </p:txBody>
      </p:sp>
      <p:sp>
        <p:nvSpPr>
          <p:cNvPr id="5" name="Title 1"/>
          <p:cNvSpPr txBox="1">
            <a:spLocks/>
          </p:cNvSpPr>
          <p:nvPr/>
        </p:nvSpPr>
        <p:spPr>
          <a:xfrm rot="17486234">
            <a:off x="3657600" y="3385039"/>
            <a:ext cx="6305550" cy="542926"/>
          </a:xfrm>
          <a:prstGeom prst="rect">
            <a:avLst/>
          </a:prstGeom>
        </p:spPr>
        <p:txBody>
          <a:bodyPr vert="horz" lIns="0" tIns="0" rIns="0" bIns="0" rtlCol="0" anchor="t" anchorCtr="0">
            <a:noAutofit/>
          </a:bodyPr>
          <a:lstStyle>
            <a:lvl1pPr algn="l" defTabSz="457200" rtl="0" eaLnBrk="1" latinLnBrk="0" hangingPunct="1">
              <a:spcBef>
                <a:spcPct val="0"/>
              </a:spcBef>
              <a:buNone/>
              <a:defRPr sz="4000" b="1" i="0" kern="1200" baseline="0">
                <a:solidFill>
                  <a:srgbClr val="891635"/>
                </a:solidFill>
                <a:latin typeface="Calibri"/>
                <a:ea typeface="+mj-ea"/>
                <a:cs typeface="+mj-cs"/>
              </a:defRPr>
            </a:lvl1pPr>
          </a:lstStyle>
          <a:p>
            <a:r>
              <a:rPr lang="en-AU" sz="3000" dirty="0">
                <a:solidFill>
                  <a:schemeClr val="tx2">
                    <a:lumMod val="75000"/>
                  </a:schemeClr>
                </a:solidFill>
              </a:rPr>
              <a:t>Performance.</a:t>
            </a:r>
            <a:r>
              <a:rPr lang="en-AU" sz="3000" dirty="0">
                <a:solidFill>
                  <a:srgbClr val="3D505A"/>
                </a:solidFill>
              </a:rPr>
              <a:t> </a:t>
            </a:r>
            <a:r>
              <a:rPr lang="en-AU" sz="3000" dirty="0">
                <a:solidFill>
                  <a:schemeClr val="bg1"/>
                </a:solidFill>
              </a:rPr>
              <a:t>Process.</a:t>
            </a:r>
            <a:r>
              <a:rPr lang="en-AU" sz="3000" dirty="0">
                <a:solidFill>
                  <a:srgbClr val="3D505A"/>
                </a:solidFill>
              </a:rPr>
              <a:t> </a:t>
            </a:r>
            <a:r>
              <a:rPr lang="en-AU" sz="3000" dirty="0"/>
              <a:t>People</a:t>
            </a:r>
            <a:r>
              <a:rPr lang="en-AU" sz="3000" dirty="0">
                <a:solidFill>
                  <a:srgbClr val="800033"/>
                </a:solidFill>
              </a:rPr>
              <a:t>.</a:t>
            </a:r>
            <a:r>
              <a:rPr lang="en-AU" sz="3000" dirty="0">
                <a:solidFill>
                  <a:srgbClr val="3D505A"/>
                </a:solidFill>
              </a:rPr>
              <a:t> Passion.</a:t>
            </a:r>
            <a:r>
              <a:rPr lang="en-AU" dirty="0">
                <a:solidFill>
                  <a:srgbClr val="3D505A"/>
                </a:solidFill>
              </a:rPr>
              <a:t/>
            </a:r>
            <a:br>
              <a:rPr lang="en-AU" dirty="0">
                <a:solidFill>
                  <a:srgbClr val="3D505A"/>
                </a:solidFill>
              </a:rPr>
            </a:br>
            <a:r>
              <a:rPr lang="en-US" dirty="0"/>
              <a:t/>
            </a:r>
            <a:br>
              <a:rPr lang="en-US" dirty="0"/>
            </a:br>
            <a:endParaRPr lang="en-US" sz="2000" dirty="0">
              <a:solidFill>
                <a:srgbClr val="3D505A"/>
              </a:solidFill>
            </a:endParaRPr>
          </a:p>
        </p:txBody>
      </p:sp>
    </p:spTree>
    <p:extLst>
      <p:ext uri="{BB962C8B-B14F-4D97-AF65-F5344CB8AC3E}">
        <p14:creationId xmlns:p14="http://schemas.microsoft.com/office/powerpoint/2010/main" val="90389023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9" end="9"/>
                                            </p:txEl>
                                          </p:spTgt>
                                        </p:tgtEl>
                                        <p:attrNameLst>
                                          <p:attrName>style.visibility</p:attrName>
                                        </p:attrNameLst>
                                      </p:cBhvr>
                                      <p:to>
                                        <p:strVal val="visible"/>
                                      </p:to>
                                    </p:set>
                                    <p:animEffect transition="in" filter="fade">
                                      <p:cBhvr>
                                        <p:cTn id="2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3162"/>
            <a:ext cx="7197231" cy="1008000"/>
          </a:xfrm>
        </p:spPr>
        <p:txBody>
          <a:bodyPr/>
          <a:lstStyle/>
          <a:p>
            <a:r>
              <a:rPr lang="en-US" sz="2000" b="0" dirty="0"/>
              <a:t>Investment </a:t>
            </a:r>
            <a:r>
              <a:rPr lang="en-US" sz="2000" b="0" dirty="0" smtClean="0"/>
              <a:t>Approach</a:t>
            </a:r>
            <a:r>
              <a:rPr lang="en-AU" b="0" dirty="0"/>
              <a:t/>
            </a:r>
            <a:br>
              <a:rPr lang="en-AU" b="0" dirty="0"/>
            </a:br>
            <a:r>
              <a:rPr lang="en-AU" sz="2800" dirty="0"/>
              <a:t>Typical portfolio – “All-Opportunity”</a:t>
            </a:r>
            <a:endParaRPr lang="en-US" sz="2800" dirty="0"/>
          </a:p>
        </p:txBody>
      </p:sp>
      <p:sp>
        <p:nvSpPr>
          <p:cNvPr id="3" name="Content Placeholder 2"/>
          <p:cNvSpPr>
            <a:spLocks noGrp="1"/>
          </p:cNvSpPr>
          <p:nvPr>
            <p:ph idx="1"/>
          </p:nvPr>
        </p:nvSpPr>
        <p:spPr>
          <a:xfrm>
            <a:off x="540000" y="1070226"/>
            <a:ext cx="4590800" cy="5337773"/>
          </a:xfrm>
        </p:spPr>
        <p:txBody>
          <a:bodyPr/>
          <a:lstStyle/>
          <a:p>
            <a:pPr>
              <a:buFontTx/>
              <a:buNone/>
              <a:defRPr/>
            </a:pPr>
            <a:r>
              <a:rPr lang="en-US" altLang="en-US" sz="1700" b="1" dirty="0">
                <a:solidFill>
                  <a:srgbClr val="891635"/>
                </a:solidFill>
              </a:rPr>
              <a:t>Historical Characteristics:</a:t>
            </a:r>
            <a:r>
              <a:rPr lang="en-US" altLang="en-US" sz="1700" b="1" kern="0" dirty="0">
                <a:solidFill>
                  <a:srgbClr val="891635"/>
                </a:solidFill>
              </a:rPr>
              <a:t> </a:t>
            </a:r>
          </a:p>
          <a:p>
            <a:pPr indent="0">
              <a:buNone/>
              <a:defRPr/>
            </a:pPr>
            <a:r>
              <a:rPr lang="en-US" altLang="en-US" sz="1250" b="1" dirty="0"/>
              <a:t> ~ 5 of the top 10 portfolio holdings in ASX50</a:t>
            </a:r>
            <a:endParaRPr lang="en-US" altLang="en-US" sz="1250" b="1" dirty="0">
              <a:ea typeface="Arial Unicode MS" panose="020B0604020202020204" pitchFamily="34" charset="-128"/>
              <a:cs typeface="Arial Unicode MS" panose="020B0604020202020204" pitchFamily="34" charset="-128"/>
            </a:endParaRPr>
          </a:p>
          <a:p>
            <a:pPr indent="0">
              <a:buNone/>
              <a:defRPr/>
            </a:pPr>
            <a:r>
              <a:rPr lang="en-US" altLang="en-US" sz="1250" b="1" dirty="0"/>
              <a:t>2-3 of the top 10 portfolio holdings in ASX100</a:t>
            </a:r>
          </a:p>
          <a:p>
            <a:pPr indent="0">
              <a:buNone/>
              <a:defRPr/>
            </a:pPr>
            <a:r>
              <a:rPr lang="en-US" altLang="en-US" sz="1250" b="1" dirty="0"/>
              <a:t>2-3 of the top 10 portfolio holdings in ASX300</a:t>
            </a:r>
          </a:p>
          <a:p>
            <a:pPr indent="0">
              <a:buNone/>
              <a:defRPr/>
            </a:pPr>
            <a:r>
              <a:rPr lang="en-US" altLang="en-US" sz="1250" b="1" dirty="0"/>
              <a:t>1-2 of the top 10 portfolio holdings ex ASX300</a:t>
            </a:r>
          </a:p>
          <a:p>
            <a:pPr indent="0">
              <a:buNone/>
              <a:defRPr/>
            </a:pPr>
            <a:endParaRPr lang="en-US" altLang="en-US" sz="1250" b="1" dirty="0"/>
          </a:p>
          <a:p>
            <a:pPr indent="0">
              <a:buNone/>
              <a:defRPr/>
            </a:pPr>
            <a:r>
              <a:rPr lang="en-AU" sz="1250" b="1" i="1" dirty="0">
                <a:solidFill>
                  <a:srgbClr val="BCA670"/>
                </a:solidFill>
                <a:ea typeface="Arial Unicode MS" panose="020B0604020202020204" pitchFamily="34" charset="-128"/>
                <a:cs typeface="Arial Unicode MS" panose="020B0604020202020204" pitchFamily="34" charset="-128"/>
              </a:rPr>
              <a:t>Blue chip companies form the largest holdings, providing safety and liquidity</a:t>
            </a:r>
            <a:r>
              <a:rPr lang="en-AU" sz="1000" i="1" dirty="0">
                <a:solidFill>
                  <a:srgbClr val="BCA670"/>
                </a:solidFill>
                <a:ea typeface="Arial Unicode MS" panose="020B0604020202020204" pitchFamily="34" charset="-128"/>
                <a:cs typeface="Arial Unicode MS" panose="020B0604020202020204" pitchFamily="34" charset="-128"/>
              </a:rPr>
              <a:t/>
            </a:r>
            <a:br>
              <a:rPr lang="en-AU" sz="1000" i="1" dirty="0">
                <a:solidFill>
                  <a:srgbClr val="BCA670"/>
                </a:solidFill>
                <a:ea typeface="Arial Unicode MS" panose="020B0604020202020204" pitchFamily="34" charset="-128"/>
                <a:cs typeface="Arial Unicode MS" panose="020B0604020202020204" pitchFamily="34" charset="-128"/>
              </a:rPr>
            </a:br>
            <a:endParaRPr lang="en-US" altLang="en-US" sz="600" i="1" dirty="0">
              <a:solidFill>
                <a:srgbClr val="BCA670"/>
              </a:solidFill>
              <a:ea typeface="Arial Unicode MS" panose="020B0604020202020204" pitchFamily="34" charset="-128"/>
              <a:cs typeface="Arial Unicode MS" panose="020B0604020202020204" pitchFamily="34" charset="-128"/>
            </a:endParaRPr>
          </a:p>
          <a:p>
            <a:pPr indent="0">
              <a:buNone/>
              <a:defRPr/>
            </a:pPr>
            <a:r>
              <a:rPr lang="en-US" altLang="en-US" sz="1250" dirty="0"/>
              <a:t>Additional value added through emerging/high growth stocks; overall a good blend of safety + performance</a:t>
            </a:r>
          </a:p>
          <a:p>
            <a:pPr indent="0">
              <a:buNone/>
              <a:defRPr/>
            </a:pPr>
            <a:r>
              <a:rPr lang="en-US" altLang="en-US" sz="1250" i="1" dirty="0">
                <a:solidFill>
                  <a:srgbClr val="BCA670"/>
                </a:solidFill>
                <a:ea typeface="Arial Unicode MS" panose="020B0604020202020204" pitchFamily="34" charset="-128"/>
                <a:cs typeface="Arial Unicode MS" panose="020B0604020202020204" pitchFamily="34" charset="-128"/>
              </a:rPr>
              <a:t>Top 10 companies regularly make up ~ 20 - 35% of portfolio and remaining holdings usually ~ 30 - 40% of Portfolio</a:t>
            </a:r>
          </a:p>
          <a:p>
            <a:pPr marL="285750" indent="-285750">
              <a:defRPr/>
            </a:pPr>
            <a:r>
              <a:rPr lang="en-US" altLang="en-US" sz="1250" b="1" dirty="0"/>
              <a:t>Employ a larger number of smaller positions to mitigate risk whilst still being </a:t>
            </a:r>
            <a:r>
              <a:rPr lang="en-US" altLang="en-US" sz="1250" b="1" u="sng" dirty="0"/>
              <a:t>high conviction.</a:t>
            </a:r>
          </a:p>
          <a:p>
            <a:pPr marL="285750" indent="-285750">
              <a:defRPr/>
            </a:pPr>
            <a:r>
              <a:rPr lang="en-US" altLang="en-US" sz="1250" i="1" dirty="0">
                <a:solidFill>
                  <a:srgbClr val="BCA670"/>
                </a:solidFill>
                <a:ea typeface="Arial Unicode MS" panose="020B0604020202020204" pitchFamily="34" charset="-128"/>
                <a:cs typeface="Arial Unicode MS" panose="020B0604020202020204" pitchFamily="34" charset="-128"/>
              </a:rPr>
              <a:t>Ordinarily 45 - 60 companies</a:t>
            </a:r>
          </a:p>
          <a:p>
            <a:pPr marL="285750" indent="-285750">
              <a:defRPr/>
            </a:pPr>
            <a:r>
              <a:rPr lang="en-US" altLang="en-US" sz="1250" dirty="0"/>
              <a:t>Encompasses stocks in the accumulation or selling phases as well as trading positions </a:t>
            </a:r>
          </a:p>
          <a:p>
            <a:pPr indent="0">
              <a:buNone/>
              <a:defRPr/>
            </a:pPr>
            <a:r>
              <a:rPr lang="en-US" altLang="en-US" sz="1250" i="1" dirty="0">
                <a:solidFill>
                  <a:srgbClr val="BCA670"/>
                </a:solidFill>
                <a:ea typeface="Arial Unicode MS" panose="020B0604020202020204" pitchFamily="34" charset="-128"/>
                <a:cs typeface="Arial Unicode MS" panose="020B0604020202020204" pitchFamily="34" charset="-128"/>
              </a:rPr>
              <a:t>High ‘through-the-cycle’ balance of Cash</a:t>
            </a:r>
          </a:p>
          <a:p>
            <a:pPr marL="285750" indent="-285750">
              <a:defRPr/>
            </a:pPr>
            <a:r>
              <a:rPr lang="en-US" altLang="en-US" sz="1250" b="1" i="1" dirty="0">
                <a:solidFill>
                  <a:srgbClr val="BCA670"/>
                </a:solidFill>
                <a:ea typeface="Arial Unicode MS" panose="020B0604020202020204" pitchFamily="34" charset="-128"/>
                <a:cs typeface="Arial Unicode MS" panose="020B0604020202020204" pitchFamily="34" charset="-128"/>
              </a:rPr>
              <a:t>Cash through the cycle is typically within the 15 - 35% band.</a:t>
            </a:r>
          </a:p>
          <a:p>
            <a:pPr marL="285750" indent="-285750">
              <a:defRPr/>
            </a:pPr>
            <a:r>
              <a:rPr lang="en-US" altLang="en-US" sz="1250" dirty="0"/>
              <a:t>A high cash balance provides a lower risk profile over time and a buffet to market volatility.</a:t>
            </a:r>
            <a:endParaRPr lang="en-US" sz="1250" dirty="0"/>
          </a:p>
        </p:txBody>
      </p:sp>
      <p:sp>
        <p:nvSpPr>
          <p:cNvPr id="5" name="Slide Number Placeholder 4"/>
          <p:cNvSpPr>
            <a:spLocks noGrp="1"/>
          </p:cNvSpPr>
          <p:nvPr>
            <p:ph type="sldNum" sz="quarter" idx="12"/>
          </p:nvPr>
        </p:nvSpPr>
        <p:spPr/>
        <p:txBody>
          <a:bodyPr/>
          <a:lstStyle/>
          <a:p>
            <a:fld id="{7A2D913B-E224-9242-B423-73FC46C317B5}" type="slidenum">
              <a:rPr lang="en-US" smtClean="0"/>
              <a:t>9</a:t>
            </a:fld>
            <a:endParaRPr lang="en-US" dirty="0"/>
          </a:p>
        </p:txBody>
      </p:sp>
      <p:sp>
        <p:nvSpPr>
          <p:cNvPr id="6" name="TextBox 5"/>
          <p:cNvSpPr txBox="1"/>
          <p:nvPr/>
        </p:nvSpPr>
        <p:spPr>
          <a:xfrm>
            <a:off x="5460274" y="5799571"/>
            <a:ext cx="3359725" cy="369332"/>
          </a:xfrm>
          <a:prstGeom prst="rect">
            <a:avLst/>
          </a:prstGeom>
          <a:noFill/>
        </p:spPr>
        <p:txBody>
          <a:bodyPr wrap="square" lIns="0" tIns="0" rIns="0" bIns="0" rtlCol="0">
            <a:spAutoFit/>
          </a:bodyPr>
          <a:lstStyle/>
          <a:p>
            <a:pPr algn="r">
              <a:buFontTx/>
              <a:buNone/>
              <a:defRPr/>
            </a:pPr>
            <a:r>
              <a:rPr lang="en-US" altLang="en-US" sz="800" dirty="0">
                <a:solidFill>
                  <a:schemeClr val="bg1"/>
                </a:solidFill>
                <a:ea typeface="Arial Unicode MS" panose="020B0604020202020204" pitchFamily="34" charset="-128"/>
                <a:cs typeface="Arial Unicode MS" panose="020B0604020202020204" pitchFamily="34" charset="-128"/>
              </a:rPr>
              <a:t>Source: </a:t>
            </a:r>
            <a:r>
              <a:rPr lang="en-US" altLang="en-US" sz="800" dirty="0" smtClean="0">
                <a:solidFill>
                  <a:schemeClr val="bg1"/>
                </a:solidFill>
                <a:ea typeface="Arial Unicode MS" panose="020B0604020202020204" pitchFamily="34" charset="-128"/>
                <a:cs typeface="Arial Unicode MS" panose="020B0604020202020204" pitchFamily="34" charset="-128"/>
              </a:rPr>
              <a:t>KAT</a:t>
            </a:r>
            <a:endParaRPr lang="en-US" altLang="en-US" sz="800" dirty="0">
              <a:solidFill>
                <a:schemeClr val="bg1"/>
              </a:solidFill>
              <a:ea typeface="Arial Unicode MS" panose="020B0604020202020204" pitchFamily="34" charset="-128"/>
              <a:cs typeface="Arial Unicode MS" panose="020B0604020202020204" pitchFamily="34" charset="-128"/>
            </a:endParaRPr>
          </a:p>
          <a:p>
            <a:pPr algn="r">
              <a:buFontTx/>
              <a:buNone/>
              <a:defRPr/>
            </a:pPr>
            <a:r>
              <a:rPr lang="en-US" altLang="en-US" sz="800" dirty="0">
                <a:solidFill>
                  <a:schemeClr val="bg1"/>
                </a:solidFill>
                <a:ea typeface="Arial Unicode MS" panose="020B0604020202020204" pitchFamily="34" charset="-128"/>
                <a:cs typeface="Arial Unicode MS" panose="020B0604020202020204" pitchFamily="34" charset="-128"/>
              </a:rPr>
              <a:t>	*For most recent Katana Capital Top10 and NTA, please refer to the Katana website.</a:t>
            </a:r>
          </a:p>
        </p:txBody>
      </p:sp>
      <p:graphicFrame>
        <p:nvGraphicFramePr>
          <p:cNvPr id="7" name="Table 6"/>
          <p:cNvGraphicFramePr>
            <a:graphicFrameLocks noGrp="1"/>
          </p:cNvGraphicFramePr>
          <p:nvPr>
            <p:extLst/>
          </p:nvPr>
        </p:nvGraphicFramePr>
        <p:xfrm>
          <a:off x="5154864" y="1260908"/>
          <a:ext cx="3833200" cy="4295829"/>
        </p:xfrm>
        <a:graphic>
          <a:graphicData uri="http://schemas.openxmlformats.org/drawingml/2006/table">
            <a:tbl>
              <a:tblPr firstRow="1" bandRow="1">
                <a:tableStyleId>{2D5ABB26-0587-4C30-8999-92F81FD0307C}</a:tableStyleId>
              </a:tblPr>
              <a:tblGrid>
                <a:gridCol w="2896541">
                  <a:extLst>
                    <a:ext uri="{9D8B030D-6E8A-4147-A177-3AD203B41FA5}">
                      <a16:colId xmlns:a16="http://schemas.microsoft.com/office/drawing/2014/main" xmlns="" val="20000"/>
                    </a:ext>
                  </a:extLst>
                </a:gridCol>
                <a:gridCol w="936659">
                  <a:extLst>
                    <a:ext uri="{9D8B030D-6E8A-4147-A177-3AD203B41FA5}">
                      <a16:colId xmlns:a16="http://schemas.microsoft.com/office/drawing/2014/main" xmlns="" val="20001"/>
                    </a:ext>
                  </a:extLst>
                </a:gridCol>
              </a:tblGrid>
              <a:tr h="571199">
                <a:tc gridSpan="2">
                  <a:txBody>
                    <a:bodyPr/>
                    <a:lstStyle/>
                    <a:p>
                      <a:pPr algn="l" fontAlgn="b"/>
                      <a:r>
                        <a:rPr lang="en-US" sz="1200" b="1" i="0" u="none" strike="noStrike" dirty="0">
                          <a:solidFill>
                            <a:schemeClr val="bg1"/>
                          </a:solidFill>
                          <a:effectLst/>
                          <a:latin typeface="+mj-lt"/>
                        </a:rPr>
                        <a:t>Top 10 Investments</a:t>
                      </a:r>
                      <a:r>
                        <a:rPr lang="en-US" sz="1200" b="1" i="0" u="none" strike="noStrike" baseline="0" dirty="0">
                          <a:solidFill>
                            <a:schemeClr val="bg1"/>
                          </a:solidFill>
                          <a:effectLst/>
                          <a:latin typeface="+mj-lt"/>
                        </a:rPr>
                        <a:t>  (KAEF)</a:t>
                      </a:r>
                      <a:endParaRPr lang="en-US" sz="1200" b="1" i="0" u="none" strike="noStrike" dirty="0">
                        <a:solidFill>
                          <a:schemeClr val="bg1"/>
                        </a:solidFill>
                        <a:effectLst/>
                        <a:latin typeface="+mj-lt"/>
                      </a:endParaRPr>
                    </a:p>
                    <a:p>
                      <a:pPr algn="l" fontAlgn="b"/>
                      <a:r>
                        <a:rPr lang="en-US" sz="1200" b="0" i="0" u="none" strike="noStrike" dirty="0">
                          <a:solidFill>
                            <a:schemeClr val="bg1"/>
                          </a:solidFill>
                          <a:effectLst/>
                          <a:latin typeface="+mj-lt"/>
                        </a:rPr>
                        <a:t>Percentage of Portfolio Valuation as at </a:t>
                      </a:r>
                      <a:r>
                        <a:rPr lang="en-US" sz="1200" b="0" i="0" u="none" strike="noStrike" dirty="0" smtClean="0">
                          <a:solidFill>
                            <a:schemeClr val="bg1"/>
                          </a:solidFill>
                          <a:effectLst/>
                          <a:latin typeface="+mj-lt"/>
                        </a:rPr>
                        <a:t>31/10/2017</a:t>
                      </a:r>
                      <a:endParaRPr lang="en-US" sz="1200" b="0" i="0" u="none" strike="noStrike" dirty="0">
                        <a:solidFill>
                          <a:schemeClr val="bg1"/>
                        </a:solidFill>
                        <a:effectLst/>
                        <a:latin typeface="+mj-lt"/>
                      </a:endParaRPr>
                    </a:p>
                  </a:txBody>
                  <a:tcPr marL="108000" marR="12700" marT="90000" marB="90000" anchor="ctr">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rgbClr val="891635">
                            <a:alpha val="50000"/>
                          </a:srgbClr>
                        </a:gs>
                        <a:gs pos="100000">
                          <a:srgbClr val="891635"/>
                        </a:gs>
                      </a:gsLst>
                      <a:lin ang="0" scaled="1"/>
                      <a:tileRect/>
                    </a:gradFill>
                  </a:tcPr>
                </a:tc>
                <a:tc hMerge="1">
                  <a:txBody>
                    <a:bodyPr/>
                    <a:lstStyle/>
                    <a:p>
                      <a:pPr algn="r" fontAlgn="b"/>
                      <a:endParaRPr lang="en-US" sz="1000" b="0" i="0" u="none" strike="noStrike" dirty="0">
                        <a:solidFill>
                          <a:srgbClr val="3D505A"/>
                        </a:solidFill>
                        <a:effectLst/>
                        <a:latin typeface="+mn-lt"/>
                      </a:endParaRPr>
                    </a:p>
                  </a:txBody>
                  <a:tcPr marL="12700" marR="12700" marT="0" marB="0">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0"/>
                  </a:ext>
                </a:extLst>
              </a:tr>
              <a:tr h="266045">
                <a:tc>
                  <a:txBody>
                    <a:bodyPr/>
                    <a:lstStyle/>
                    <a:p>
                      <a:pPr algn="l" fontAlgn="b"/>
                      <a:r>
                        <a:rPr lang="en-AU" sz="1000" b="0" i="0" u="none" strike="noStrike" kern="1200" dirty="0" smtClean="0">
                          <a:solidFill>
                            <a:srgbClr val="404F59"/>
                          </a:solidFill>
                          <a:effectLst/>
                          <a:latin typeface="+mn-lt"/>
                          <a:ea typeface="+mn-ea"/>
                          <a:cs typeface="+mn-cs"/>
                        </a:rPr>
                        <a:t>MINERAL RESOURCES LTD</a:t>
                      </a:r>
                      <a:endParaRPr lang="en-US" sz="1000" b="0" i="0" u="none" strike="noStrike" kern="1200" dirty="0">
                        <a:solidFill>
                          <a:srgbClr val="404F59"/>
                        </a:solidFill>
                        <a:effectLst/>
                        <a:latin typeface="+mn-lt"/>
                        <a:ea typeface="+mn-ea"/>
                        <a:cs typeface="+mn-cs"/>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0" i="0" u="none" strike="noStrike" dirty="0" smtClean="0">
                          <a:solidFill>
                            <a:srgbClr val="404F59"/>
                          </a:solidFill>
                          <a:effectLst/>
                          <a:latin typeface="+mj-lt"/>
                        </a:rPr>
                        <a:t>5.6%</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1"/>
                  </a:ext>
                </a:extLst>
              </a:tr>
              <a:tr h="26604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AU" sz="1000" b="0" i="0" u="none" strike="noStrike" kern="1200" dirty="0" smtClean="0">
                          <a:solidFill>
                            <a:srgbClr val="404F59"/>
                          </a:solidFill>
                          <a:effectLst/>
                          <a:latin typeface="+mn-lt"/>
                          <a:ea typeface="+mn-ea"/>
                          <a:cs typeface="+mn-cs"/>
                        </a:rPr>
                        <a:t>PIONEER CREDIT LTD</a:t>
                      </a:r>
                      <a:endParaRPr lang="en-US" sz="1000" b="0" i="0" u="none" strike="noStrike" kern="1200" dirty="0" smtClean="0">
                        <a:solidFill>
                          <a:srgbClr val="404F59"/>
                        </a:solidFill>
                        <a:effectLst/>
                        <a:latin typeface="+mn-lt"/>
                        <a:ea typeface="+mn-ea"/>
                        <a:cs typeface="+mn-cs"/>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0" i="0" u="none" strike="noStrike" dirty="0" smtClean="0">
                          <a:solidFill>
                            <a:srgbClr val="404F59"/>
                          </a:solidFill>
                          <a:effectLst/>
                          <a:latin typeface="+mj-lt"/>
                        </a:rPr>
                        <a:t>3.9%</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2"/>
                  </a:ext>
                </a:extLst>
              </a:tr>
              <a:tr h="266045">
                <a:tc>
                  <a:txBody>
                    <a:bodyPr/>
                    <a:lstStyle/>
                    <a:p>
                      <a:pPr algn="l" fontAlgn="b"/>
                      <a:r>
                        <a:rPr lang="en-US" sz="1000" b="0" i="0" u="none" strike="noStrike" kern="1200" dirty="0" smtClean="0">
                          <a:solidFill>
                            <a:srgbClr val="404F59"/>
                          </a:solidFill>
                          <a:effectLst/>
                          <a:latin typeface="+mn-lt"/>
                          <a:ea typeface="+mn-ea"/>
                          <a:cs typeface="+mn-cs"/>
                        </a:rPr>
                        <a:t>CHALLENGER LTD</a:t>
                      </a:r>
                      <a:endParaRPr lang="en-US" sz="1000" b="0" i="0" u="none" strike="noStrike" kern="1200" dirty="0">
                        <a:solidFill>
                          <a:srgbClr val="404F59"/>
                        </a:solidFill>
                        <a:effectLst/>
                        <a:latin typeface="+mn-lt"/>
                        <a:ea typeface="+mn-ea"/>
                        <a:cs typeface="+mn-cs"/>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0" i="0" u="none" strike="noStrike" dirty="0" smtClean="0">
                          <a:solidFill>
                            <a:srgbClr val="404F59"/>
                          </a:solidFill>
                          <a:effectLst/>
                          <a:latin typeface="+mj-lt"/>
                        </a:rPr>
                        <a:t>3.5%</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3"/>
                  </a:ext>
                </a:extLst>
              </a:tr>
              <a:tr h="266045">
                <a:tc>
                  <a:txBody>
                    <a:bodyPr/>
                    <a:lstStyle/>
                    <a:p>
                      <a:pPr algn="l" fontAlgn="b"/>
                      <a:r>
                        <a:rPr lang="en-US" sz="1000" b="0" i="0" u="none" strike="noStrike" kern="1200" dirty="0" smtClean="0">
                          <a:solidFill>
                            <a:srgbClr val="404F59"/>
                          </a:solidFill>
                          <a:effectLst/>
                          <a:latin typeface="+mn-lt"/>
                          <a:ea typeface="+mn-ea"/>
                          <a:cs typeface="+mn-cs"/>
                        </a:rPr>
                        <a:t>SANTOS LTD</a:t>
                      </a:r>
                      <a:endParaRPr lang="en-US" sz="1000" b="0" i="0" u="none" strike="noStrike" kern="1200" dirty="0">
                        <a:solidFill>
                          <a:srgbClr val="404F59"/>
                        </a:solidFill>
                        <a:effectLst/>
                        <a:latin typeface="+mn-lt"/>
                        <a:ea typeface="+mn-ea"/>
                        <a:cs typeface="+mn-cs"/>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0" i="0" u="none" strike="noStrike" dirty="0" smtClean="0">
                          <a:solidFill>
                            <a:srgbClr val="404F59"/>
                          </a:solidFill>
                          <a:effectLst/>
                          <a:latin typeface="+mj-lt"/>
                        </a:rPr>
                        <a:t>3.4%</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4"/>
                  </a:ext>
                </a:extLst>
              </a:tr>
              <a:tr h="266045">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000" b="0" i="0" u="none" strike="noStrike" kern="1200" dirty="0" smtClean="0">
                          <a:solidFill>
                            <a:srgbClr val="404F59"/>
                          </a:solidFill>
                          <a:effectLst/>
                          <a:latin typeface="+mn-lt"/>
                          <a:ea typeface="+mn-ea"/>
                          <a:cs typeface="+mn-cs"/>
                        </a:rPr>
                        <a:t>JANUS HENDERSON GROUP LTD</a:t>
                      </a: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AU" sz="1000" b="0" i="0" u="none" strike="noStrike" dirty="0" smtClean="0">
                          <a:solidFill>
                            <a:srgbClr val="404F59"/>
                          </a:solidFill>
                          <a:effectLst/>
                          <a:latin typeface="+mj-lt"/>
                        </a:rPr>
                        <a:t>2.8%</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5"/>
                  </a:ext>
                </a:extLst>
              </a:tr>
              <a:tr h="266045">
                <a:tc>
                  <a:txBody>
                    <a:bodyPr/>
                    <a:lstStyle/>
                    <a:p>
                      <a:pPr algn="l" fontAlgn="b"/>
                      <a:r>
                        <a:rPr lang="en-US" sz="1000" b="0" i="0" u="none" strike="noStrike" kern="1200" dirty="0" smtClean="0">
                          <a:solidFill>
                            <a:srgbClr val="404F59"/>
                          </a:solidFill>
                          <a:effectLst/>
                          <a:latin typeface="+mn-lt"/>
                          <a:ea typeface="+mn-ea"/>
                          <a:cs typeface="+mn-cs"/>
                        </a:rPr>
                        <a:t>AMA GROUP LTD</a:t>
                      </a:r>
                      <a:endParaRPr lang="en-US" sz="1000" b="0" i="0" u="none" strike="noStrike" kern="1200" dirty="0">
                        <a:solidFill>
                          <a:srgbClr val="404F59"/>
                        </a:solidFill>
                        <a:effectLst/>
                        <a:latin typeface="+mn-lt"/>
                        <a:ea typeface="+mn-ea"/>
                        <a:cs typeface="+mn-cs"/>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0" i="0" u="none" strike="noStrike" dirty="0" smtClean="0">
                          <a:solidFill>
                            <a:srgbClr val="404F59"/>
                          </a:solidFill>
                          <a:effectLst/>
                          <a:latin typeface="+mj-lt"/>
                        </a:rPr>
                        <a:t>2.6%</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6"/>
                  </a:ext>
                </a:extLst>
              </a:tr>
              <a:tr h="266045">
                <a:tc>
                  <a:txBody>
                    <a:bodyPr/>
                    <a:lstStyle/>
                    <a:p>
                      <a:pPr algn="l" fontAlgn="b"/>
                      <a:r>
                        <a:rPr lang="en-US" sz="1000" b="0" i="0" u="none" strike="noStrike" kern="1200" dirty="0" smtClean="0">
                          <a:solidFill>
                            <a:srgbClr val="404F59"/>
                          </a:solidFill>
                          <a:effectLst/>
                          <a:latin typeface="+mn-lt"/>
                          <a:ea typeface="+mn-ea"/>
                          <a:cs typeface="+mn-cs"/>
                        </a:rPr>
                        <a:t>BT INVESTMENT MANAGEMENT LTD</a:t>
                      </a: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AU" sz="1000" b="0" i="0" u="none" strike="noStrike" dirty="0" smtClean="0">
                          <a:solidFill>
                            <a:srgbClr val="404F59"/>
                          </a:solidFill>
                          <a:effectLst/>
                          <a:latin typeface="+mj-lt"/>
                        </a:rPr>
                        <a:t>2.6%</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7"/>
                  </a:ext>
                </a:extLst>
              </a:tr>
              <a:tr h="266045">
                <a:tc>
                  <a:txBody>
                    <a:bodyPr/>
                    <a:lstStyle/>
                    <a:p>
                      <a:pPr algn="l" fontAlgn="b"/>
                      <a:r>
                        <a:rPr lang="en-US" sz="1000" b="0" i="0" u="none" strike="noStrike" kern="1200" dirty="0" smtClean="0">
                          <a:solidFill>
                            <a:srgbClr val="404F59"/>
                          </a:solidFill>
                          <a:effectLst/>
                          <a:latin typeface="+mn-lt"/>
                          <a:ea typeface="+mn-ea"/>
                          <a:cs typeface="+mn-cs"/>
                        </a:rPr>
                        <a:t>FAIRFAX</a:t>
                      </a:r>
                      <a:r>
                        <a:rPr lang="en-US" sz="1000" b="0" i="0" u="none" strike="noStrike" kern="1200" baseline="0" dirty="0" smtClean="0">
                          <a:solidFill>
                            <a:srgbClr val="404F59"/>
                          </a:solidFill>
                          <a:effectLst/>
                          <a:latin typeface="+mn-lt"/>
                          <a:ea typeface="+mn-ea"/>
                          <a:cs typeface="+mn-cs"/>
                        </a:rPr>
                        <a:t> MEDIA LTD</a:t>
                      </a:r>
                      <a:endParaRPr lang="en-US" sz="1000" b="0" i="0" u="none" strike="noStrike" kern="1200" dirty="0">
                        <a:solidFill>
                          <a:srgbClr val="404F59"/>
                        </a:solidFill>
                        <a:effectLst/>
                        <a:latin typeface="+mn-lt"/>
                        <a:ea typeface="+mn-ea"/>
                        <a:cs typeface="+mn-cs"/>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0" i="0" u="none" strike="noStrike" dirty="0" smtClean="0">
                          <a:solidFill>
                            <a:srgbClr val="404F59"/>
                          </a:solidFill>
                          <a:effectLst/>
                          <a:latin typeface="+mj-lt"/>
                        </a:rPr>
                        <a:t>2.5%</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8"/>
                  </a:ext>
                </a:extLst>
              </a:tr>
              <a:tr h="266045">
                <a:tc>
                  <a:txBody>
                    <a:bodyPr/>
                    <a:lstStyle/>
                    <a:p>
                      <a:pPr algn="l" fontAlgn="b"/>
                      <a:r>
                        <a:rPr lang="en-US" sz="1000" b="0" i="0" u="none" strike="noStrike" kern="1200" dirty="0" smtClean="0">
                          <a:solidFill>
                            <a:srgbClr val="404F59"/>
                          </a:solidFill>
                          <a:effectLst/>
                          <a:latin typeface="+mn-lt"/>
                          <a:ea typeface="+mn-ea"/>
                          <a:cs typeface="+mn-cs"/>
                        </a:rPr>
                        <a:t>INDEPENDENCE GROUP NL</a:t>
                      </a:r>
                      <a:endParaRPr lang="en-US" sz="1000" b="0" i="0" u="none" strike="noStrike" kern="1200" dirty="0">
                        <a:solidFill>
                          <a:srgbClr val="404F59"/>
                        </a:solidFill>
                        <a:effectLst/>
                        <a:latin typeface="+mn-lt"/>
                        <a:ea typeface="+mn-ea"/>
                        <a:cs typeface="+mn-cs"/>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0" i="0" u="none" strike="noStrike" dirty="0" smtClean="0">
                          <a:solidFill>
                            <a:srgbClr val="404F59"/>
                          </a:solidFill>
                          <a:effectLst/>
                          <a:latin typeface="+mj-lt"/>
                        </a:rPr>
                        <a:t>2.4%</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9"/>
                  </a:ext>
                </a:extLst>
              </a:tr>
              <a:tr h="266045">
                <a:tc>
                  <a:txBody>
                    <a:bodyPr/>
                    <a:lstStyle/>
                    <a:p>
                      <a:pPr algn="l" fontAlgn="b"/>
                      <a:r>
                        <a:rPr lang="en-US" sz="1000" b="0" i="0" u="none" strike="noStrike" kern="1200" dirty="0" err="1" smtClean="0">
                          <a:solidFill>
                            <a:srgbClr val="404F59"/>
                          </a:solidFill>
                          <a:effectLst/>
                          <a:latin typeface="+mn-lt"/>
                          <a:ea typeface="+mn-ea"/>
                          <a:cs typeface="+mn-cs"/>
                        </a:rPr>
                        <a:t>INGENIA</a:t>
                      </a:r>
                      <a:r>
                        <a:rPr lang="en-US" sz="1000" b="0" i="0" u="none" strike="noStrike" kern="1200" dirty="0" smtClean="0">
                          <a:solidFill>
                            <a:srgbClr val="404F59"/>
                          </a:solidFill>
                          <a:effectLst/>
                          <a:latin typeface="+mn-lt"/>
                          <a:ea typeface="+mn-ea"/>
                          <a:cs typeface="+mn-cs"/>
                        </a:rPr>
                        <a:t> COMMUNITIES GROUP</a:t>
                      </a:r>
                      <a:endParaRPr lang="en-US" sz="1000" b="0" i="0" u="none" strike="noStrike" kern="1200" dirty="0">
                        <a:solidFill>
                          <a:srgbClr val="404F59"/>
                        </a:solidFill>
                        <a:effectLst/>
                        <a:latin typeface="+mn-lt"/>
                        <a:ea typeface="+mn-ea"/>
                        <a:cs typeface="+mn-cs"/>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0" i="0" u="none" strike="noStrike" dirty="0" smtClean="0">
                          <a:solidFill>
                            <a:srgbClr val="404F59"/>
                          </a:solidFill>
                          <a:effectLst/>
                          <a:latin typeface="+mj-lt"/>
                        </a:rPr>
                        <a:t>2.2%</a:t>
                      </a:r>
                      <a:endParaRPr lang="en-US" sz="1000" b="0" i="0" u="none" strike="noStrike" dirty="0">
                        <a:solidFill>
                          <a:srgbClr val="404F59"/>
                        </a:solidFill>
                        <a:effectLst/>
                        <a:latin typeface="+mj-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10"/>
                  </a:ext>
                </a:extLst>
              </a:tr>
              <a:tr h="266045">
                <a:tc>
                  <a:txBody>
                    <a:bodyPr/>
                    <a:lstStyle/>
                    <a:p>
                      <a:pPr algn="l" fontAlgn="b"/>
                      <a:r>
                        <a:rPr lang="en-AU" sz="1100" b="1" i="0" u="none" strike="noStrike" dirty="0">
                          <a:solidFill>
                            <a:srgbClr val="404F59"/>
                          </a:solidFill>
                          <a:effectLst/>
                          <a:latin typeface="+mn-lt"/>
                        </a:rPr>
                        <a:t>Top 10 Equity Investments</a:t>
                      </a: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US" sz="1000" b="1" i="0" u="none" strike="noStrike" dirty="0" smtClean="0">
                          <a:solidFill>
                            <a:srgbClr val="404F59"/>
                          </a:solidFill>
                          <a:effectLst/>
                          <a:latin typeface="Arial" panose="020B0604020202020204" pitchFamily="34" charset="0"/>
                        </a:rPr>
                        <a:t>31.4%</a:t>
                      </a:r>
                      <a:endParaRPr lang="en-US" sz="1000" b="1" i="0" u="none" strike="noStrike" dirty="0">
                        <a:solidFill>
                          <a:srgbClr val="404F59"/>
                        </a:solidFill>
                        <a:effectLst/>
                        <a:latin typeface="Arial" panose="020B0604020202020204" pitchFamily="34" charset="0"/>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11"/>
                  </a:ext>
                </a:extLst>
              </a:tr>
              <a:tr h="266045">
                <a:tc>
                  <a:txBody>
                    <a:bodyPr/>
                    <a:lstStyle/>
                    <a:p>
                      <a:pPr algn="l" fontAlgn="b"/>
                      <a:r>
                        <a:rPr lang="en-AU" sz="1100" b="0" i="0" u="none" strike="noStrike" kern="1200" dirty="0">
                          <a:solidFill>
                            <a:srgbClr val="404F59"/>
                          </a:solidFill>
                          <a:effectLst/>
                          <a:latin typeface="+mn-lt"/>
                          <a:ea typeface="+mn-ea"/>
                          <a:cs typeface="+mn-cs"/>
                        </a:rPr>
                        <a:t>Remaining</a:t>
                      </a:r>
                      <a:r>
                        <a:rPr lang="en-AU" sz="1100" b="0" i="0" u="none" strike="noStrike" dirty="0">
                          <a:solidFill>
                            <a:srgbClr val="404F59"/>
                          </a:solidFill>
                          <a:effectLst/>
                          <a:latin typeface="+mn-lt"/>
                        </a:rPr>
                        <a:t> Equities</a:t>
                      </a: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AU" sz="1100" b="0" i="0" u="none" strike="noStrike" dirty="0" smtClean="0">
                          <a:solidFill>
                            <a:srgbClr val="404F59"/>
                          </a:solidFill>
                          <a:effectLst/>
                          <a:latin typeface="+mn-lt"/>
                        </a:rPr>
                        <a:t>44.2%</a:t>
                      </a:r>
                      <a:endParaRPr lang="en-AU" sz="1100" b="0" i="0" u="none" strike="noStrike" dirty="0">
                        <a:solidFill>
                          <a:srgbClr val="404F59"/>
                        </a:solidFill>
                        <a:effectLst/>
                        <a:latin typeface="+mn-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12"/>
                  </a:ext>
                </a:extLst>
              </a:tr>
              <a:tr h="266045">
                <a:tc>
                  <a:txBody>
                    <a:bodyPr/>
                    <a:lstStyle/>
                    <a:p>
                      <a:pPr algn="l" fontAlgn="b"/>
                      <a:r>
                        <a:rPr lang="en-AU" sz="1100" b="0" i="0" u="none" strike="noStrike" dirty="0">
                          <a:solidFill>
                            <a:srgbClr val="404F59"/>
                          </a:solidFill>
                          <a:effectLst/>
                          <a:latin typeface="+mn-lt"/>
                        </a:rPr>
                        <a:t>Cash and Equivalents</a:t>
                      </a: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AU" sz="1100" b="0" i="0" u="none" strike="noStrike" dirty="0" smtClean="0">
                          <a:solidFill>
                            <a:srgbClr val="404F59"/>
                          </a:solidFill>
                          <a:effectLst/>
                          <a:latin typeface="+mn-lt"/>
                        </a:rPr>
                        <a:t>24.4%</a:t>
                      </a:r>
                      <a:endParaRPr lang="en-AU" sz="1100" b="0" i="0" u="none" strike="noStrike" dirty="0">
                        <a:solidFill>
                          <a:srgbClr val="404F59"/>
                        </a:solidFill>
                        <a:effectLst/>
                        <a:latin typeface="+mn-lt"/>
                      </a:endParaRP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13"/>
                  </a:ext>
                </a:extLst>
              </a:tr>
              <a:tr h="266045">
                <a:tc>
                  <a:txBody>
                    <a:bodyPr/>
                    <a:lstStyle/>
                    <a:p>
                      <a:pPr algn="l" fontAlgn="b"/>
                      <a:r>
                        <a:rPr lang="en-AU" sz="1100" b="1" i="0" u="none" strike="noStrike" dirty="0">
                          <a:solidFill>
                            <a:srgbClr val="404F59"/>
                          </a:solidFill>
                          <a:effectLst/>
                          <a:latin typeface="+mn-lt"/>
                        </a:rPr>
                        <a:t>Total</a:t>
                      </a: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algn="r" fontAlgn="b"/>
                      <a:r>
                        <a:rPr lang="en-AU" sz="1100" b="1" i="0" u="none" strike="noStrike" dirty="0">
                          <a:solidFill>
                            <a:srgbClr val="404F59"/>
                          </a:solidFill>
                          <a:effectLst/>
                          <a:latin typeface="+mn-lt"/>
                        </a:rPr>
                        <a:t>100.0%</a:t>
                      </a:r>
                    </a:p>
                  </a:txBody>
                  <a:tcPr marL="9525" marR="9525" marT="9525" marB="0" anchor="b">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315949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2D913B-E224-9242-B423-73FC46C317B5}" type="slidenum">
              <a:rPr lang="en-US" smtClean="0"/>
              <a:t>10</a:t>
            </a:fld>
            <a:endParaRPr lang="en-US" dirty="0"/>
          </a:p>
        </p:txBody>
      </p:sp>
      <p:sp>
        <p:nvSpPr>
          <p:cNvPr id="6" name="Title 1"/>
          <p:cNvSpPr txBox="1">
            <a:spLocks/>
          </p:cNvSpPr>
          <p:nvPr/>
        </p:nvSpPr>
        <p:spPr>
          <a:xfrm>
            <a:off x="5940000" y="0"/>
            <a:ext cx="1440000" cy="1008000"/>
          </a:xfrm>
          <a:prstGeom prst="rect">
            <a:avLst/>
          </a:prstGeom>
        </p:spPr>
        <p:txBody>
          <a:bodyPr vert="horz" lIns="0" tIns="0" rIns="0" bIns="0" rtlCol="0" anchor="ctr" anchorCtr="0">
            <a:noAutofit/>
          </a:bodyPr>
          <a:lstStyle>
            <a:lvl1pPr algn="l" defTabSz="457200" rtl="0" eaLnBrk="1" latinLnBrk="0" hangingPunct="1">
              <a:spcBef>
                <a:spcPct val="0"/>
              </a:spcBef>
              <a:buNone/>
              <a:defRPr sz="3000" b="1" i="0" kern="1200" baseline="0">
                <a:solidFill>
                  <a:schemeClr val="bg1"/>
                </a:solidFill>
                <a:latin typeface="Calibri"/>
                <a:ea typeface="+mj-ea"/>
                <a:cs typeface="+mj-cs"/>
              </a:defRPr>
            </a:lvl1pPr>
          </a:lstStyle>
          <a:p>
            <a:endParaRPr lang="en-US" sz="1600" dirty="0">
              <a:solidFill>
                <a:srgbClr val="891635"/>
              </a:solidFill>
            </a:endParaRPr>
          </a:p>
        </p:txBody>
      </p:sp>
      <p:sp>
        <p:nvSpPr>
          <p:cNvPr id="8" name="TextBox 7"/>
          <p:cNvSpPr txBox="1"/>
          <p:nvPr/>
        </p:nvSpPr>
        <p:spPr>
          <a:xfrm>
            <a:off x="3927085" y="5875579"/>
            <a:ext cx="5109185" cy="415498"/>
          </a:xfrm>
          <a:prstGeom prst="rect">
            <a:avLst/>
          </a:prstGeom>
          <a:noFill/>
        </p:spPr>
        <p:txBody>
          <a:bodyPr wrap="square" lIns="0" tIns="0" rIns="0" bIns="0" rtlCol="0">
            <a:spAutoFit/>
          </a:bodyPr>
          <a:lstStyle/>
          <a:p>
            <a:pPr marL="228600" indent="-228600">
              <a:buFont typeface="+mj-lt"/>
              <a:buAutoNum type="arabicPeriod"/>
            </a:pPr>
            <a:r>
              <a:rPr lang="en-US" sz="900" dirty="0">
                <a:solidFill>
                  <a:srgbClr val="3D505A"/>
                </a:solidFill>
              </a:rPr>
              <a:t>Inception date Katana Capital January 2006. Returns quoted </a:t>
            </a:r>
            <a:r>
              <a:rPr lang="en-US" sz="900" dirty="0" smtClean="0">
                <a:solidFill>
                  <a:srgbClr val="3D505A"/>
                </a:solidFill>
              </a:rPr>
              <a:t>are gross investment returns for the fund.  </a:t>
            </a:r>
            <a:endParaRPr lang="en-AU" sz="900" dirty="0">
              <a:solidFill>
                <a:srgbClr val="3D505A"/>
              </a:solidFill>
            </a:endParaRPr>
          </a:p>
          <a:p>
            <a:pPr marL="228600" lvl="0" indent="-228600">
              <a:buFont typeface="+mj-lt"/>
              <a:buAutoNum type="arabicPeriod"/>
            </a:pPr>
            <a:r>
              <a:rPr lang="en-US" sz="900" dirty="0">
                <a:solidFill>
                  <a:srgbClr val="3D505A"/>
                </a:solidFill>
              </a:rPr>
              <a:t>Past performance is not necessarily indicative of  future performance.  </a:t>
            </a:r>
          </a:p>
          <a:p>
            <a:pPr lvl="0"/>
            <a:r>
              <a:rPr lang="en-US" sz="900" dirty="0">
                <a:solidFill>
                  <a:srgbClr val="BCA670"/>
                </a:solidFill>
              </a:rPr>
              <a:t> </a:t>
            </a:r>
            <a:r>
              <a:rPr lang="en-US" sz="900" dirty="0" smtClean="0">
                <a:solidFill>
                  <a:srgbClr val="BCA670"/>
                </a:solidFill>
              </a:rPr>
              <a:t>        Source</a:t>
            </a:r>
            <a:r>
              <a:rPr lang="en-US" sz="900" dirty="0">
                <a:solidFill>
                  <a:srgbClr val="BCA670"/>
                </a:solidFill>
              </a:rPr>
              <a:t>: Katana Asset Management Ltd; IRESS</a:t>
            </a:r>
          </a:p>
        </p:txBody>
      </p:sp>
      <p:sp>
        <p:nvSpPr>
          <p:cNvPr id="13" name="Title 1"/>
          <p:cNvSpPr txBox="1">
            <a:spLocks/>
          </p:cNvSpPr>
          <p:nvPr/>
        </p:nvSpPr>
        <p:spPr>
          <a:xfrm>
            <a:off x="474171" y="36000"/>
            <a:ext cx="6905829" cy="1008000"/>
          </a:xfrm>
          <a:prstGeom prst="rect">
            <a:avLst/>
          </a:prstGeom>
        </p:spPr>
        <p:txBody>
          <a:bodyPr vert="horz" lIns="0" tIns="0" rIns="0" bIns="0" rtlCol="0" anchor="ctr" anchorCtr="0">
            <a:noAutofit/>
          </a:bodyPr>
          <a:lstStyle>
            <a:lvl1pPr algn="l" defTabSz="457200" rtl="0" eaLnBrk="1" latinLnBrk="0" hangingPunct="1">
              <a:spcBef>
                <a:spcPct val="0"/>
              </a:spcBef>
              <a:buNone/>
              <a:defRPr sz="3000" b="1" i="0" kern="1200" baseline="0">
                <a:solidFill>
                  <a:schemeClr val="bg1"/>
                </a:solidFill>
                <a:latin typeface="Calibri"/>
                <a:ea typeface="+mj-ea"/>
                <a:cs typeface="+mj-cs"/>
              </a:defRPr>
            </a:lvl1pPr>
          </a:lstStyle>
          <a:p>
            <a:r>
              <a:rPr lang="en-AU" sz="2000" b="0" dirty="0" smtClean="0"/>
              <a:t>Fund Performance and Opportunity</a:t>
            </a:r>
            <a:r>
              <a:rPr lang="en-AU" sz="2000" b="0" dirty="0"/>
              <a:t>	</a:t>
            </a:r>
            <a:r>
              <a:rPr lang="en-AU" dirty="0"/>
              <a:t/>
            </a:r>
            <a:br>
              <a:rPr lang="en-AU" dirty="0"/>
            </a:br>
            <a:r>
              <a:rPr lang="en-AU" dirty="0"/>
              <a:t>Investment Returns</a:t>
            </a:r>
            <a:endParaRPr lang="en-US" dirty="0"/>
          </a:p>
        </p:txBody>
      </p:sp>
      <p:sp>
        <p:nvSpPr>
          <p:cNvPr id="2" name="Rectangle 1"/>
          <p:cNvSpPr/>
          <p:nvPr/>
        </p:nvSpPr>
        <p:spPr>
          <a:xfrm>
            <a:off x="1739537" y="1236605"/>
            <a:ext cx="4937089" cy="400110"/>
          </a:xfrm>
          <a:prstGeom prst="rect">
            <a:avLst/>
          </a:prstGeom>
        </p:spPr>
        <p:txBody>
          <a:bodyPr wrap="square">
            <a:spAutoFit/>
          </a:bodyPr>
          <a:lstStyle/>
          <a:p>
            <a:pPr indent="0" eaLnBrk="0" hangingPunct="0">
              <a:buFont typeface="Arial"/>
              <a:buNone/>
            </a:pPr>
            <a:r>
              <a:rPr lang="en-US" sz="2000" b="1" dirty="0" smtClean="0">
                <a:solidFill>
                  <a:srgbClr val="891635"/>
                </a:solidFill>
              </a:rPr>
              <a:t>Ongoing Out-Performance Since Inception  </a:t>
            </a:r>
            <a:endParaRPr lang="en-US" sz="2000" b="1" dirty="0">
              <a:solidFill>
                <a:srgbClr val="891635"/>
              </a:solidFill>
            </a:endParaRPr>
          </a:p>
        </p:txBody>
      </p:sp>
      <p:pic>
        <p:nvPicPr>
          <p:cNvPr id="15" name="Picture 14"/>
          <p:cNvPicPr>
            <a:picLocks noChangeAspect="1"/>
          </p:cNvPicPr>
          <p:nvPr/>
        </p:nvPicPr>
        <p:blipFill>
          <a:blip r:embed="rId2"/>
          <a:stretch>
            <a:fillRect/>
          </a:stretch>
        </p:blipFill>
        <p:spPr>
          <a:xfrm>
            <a:off x="1837084" y="1681910"/>
            <a:ext cx="5235431" cy="3829428"/>
          </a:xfrm>
          <a:prstGeom prst="rect">
            <a:avLst/>
          </a:prstGeom>
        </p:spPr>
      </p:pic>
    </p:spTree>
    <p:extLst>
      <p:ext uri="{BB962C8B-B14F-4D97-AF65-F5344CB8AC3E}">
        <p14:creationId xmlns:p14="http://schemas.microsoft.com/office/powerpoint/2010/main" val="101728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7A2D913B-E224-9242-B423-73FC46C317B5}" type="slidenum">
              <a:rPr lang="en-US">
                <a:solidFill>
                  <a:prstClr val="white">
                    <a:alpha val="50000"/>
                  </a:prstClr>
                </a:solidFill>
              </a:rPr>
              <a:pPr/>
              <a:t>11</a:t>
            </a:fld>
            <a:endParaRPr lang="en-US" dirty="0">
              <a:solidFill>
                <a:prstClr val="white">
                  <a:alpha val="50000"/>
                </a:prstClr>
              </a:solidFill>
            </a:endParaRPr>
          </a:p>
        </p:txBody>
      </p:sp>
      <p:sp>
        <p:nvSpPr>
          <p:cNvPr id="7" name="Title 1"/>
          <p:cNvSpPr txBox="1">
            <a:spLocks/>
          </p:cNvSpPr>
          <p:nvPr/>
        </p:nvSpPr>
        <p:spPr>
          <a:xfrm>
            <a:off x="5940000" y="0"/>
            <a:ext cx="1440000" cy="1008000"/>
          </a:xfrm>
          <a:prstGeom prst="rect">
            <a:avLst/>
          </a:prstGeom>
        </p:spPr>
        <p:txBody>
          <a:bodyPr vert="horz" lIns="0" tIns="0" rIns="0" bIns="0" rtlCol="0" anchor="ctr" anchorCtr="0">
            <a:noAutofit/>
          </a:bodyPr>
          <a:lstStyle>
            <a:lvl1pPr algn="l" defTabSz="457200" rtl="0" eaLnBrk="1" latinLnBrk="0" hangingPunct="1">
              <a:spcBef>
                <a:spcPct val="0"/>
              </a:spcBef>
              <a:buNone/>
              <a:defRPr sz="3000" b="1" i="0" kern="1200" baseline="0">
                <a:solidFill>
                  <a:schemeClr val="bg1"/>
                </a:solidFill>
                <a:latin typeface="Calibri"/>
                <a:ea typeface="+mj-ea"/>
                <a:cs typeface="+mj-cs"/>
              </a:defRPr>
            </a:lvl1pPr>
          </a:lstStyle>
          <a:p>
            <a:endParaRPr lang="en-US" sz="1600" dirty="0">
              <a:solidFill>
                <a:srgbClr val="891635"/>
              </a:solidFill>
            </a:endParaRPr>
          </a:p>
        </p:txBody>
      </p:sp>
      <p:sp>
        <p:nvSpPr>
          <p:cNvPr id="9" name="Title 1"/>
          <p:cNvSpPr txBox="1">
            <a:spLocks/>
          </p:cNvSpPr>
          <p:nvPr/>
        </p:nvSpPr>
        <p:spPr>
          <a:xfrm>
            <a:off x="474171" y="36000"/>
            <a:ext cx="6905829" cy="1008000"/>
          </a:xfrm>
          <a:prstGeom prst="rect">
            <a:avLst/>
          </a:prstGeom>
        </p:spPr>
        <p:txBody>
          <a:bodyPr vert="horz" lIns="0" tIns="0" rIns="0" bIns="0" rtlCol="0" anchor="ctr" anchorCtr="0">
            <a:noAutofit/>
          </a:bodyPr>
          <a:lstStyle>
            <a:lvl1pPr algn="l" defTabSz="457200" rtl="0" eaLnBrk="1" latinLnBrk="0" hangingPunct="1">
              <a:spcBef>
                <a:spcPct val="0"/>
              </a:spcBef>
              <a:buNone/>
              <a:defRPr sz="3000" b="1" i="0" kern="1200" baseline="0">
                <a:solidFill>
                  <a:schemeClr val="bg1"/>
                </a:solidFill>
                <a:latin typeface="Calibri"/>
                <a:ea typeface="+mj-ea"/>
                <a:cs typeface="+mj-cs"/>
              </a:defRPr>
            </a:lvl1pPr>
          </a:lstStyle>
          <a:p>
            <a:r>
              <a:rPr lang="en-AU" sz="2000" b="0" dirty="0"/>
              <a:t>Fund Performance and Opportunity 	</a:t>
            </a:r>
            <a:r>
              <a:rPr lang="en-AU" dirty="0"/>
              <a:t/>
            </a:r>
            <a:br>
              <a:rPr lang="en-AU" dirty="0"/>
            </a:br>
            <a:r>
              <a:rPr lang="en-AU" dirty="0"/>
              <a:t>Investment Returns</a:t>
            </a:r>
            <a:endParaRPr lang="en-US" dirty="0"/>
          </a:p>
        </p:txBody>
      </p:sp>
      <p:sp>
        <p:nvSpPr>
          <p:cNvPr id="12" name="Content Placeholder 2"/>
          <p:cNvSpPr>
            <a:spLocks noGrp="1"/>
          </p:cNvSpPr>
          <p:nvPr>
            <p:ph idx="1"/>
          </p:nvPr>
        </p:nvSpPr>
        <p:spPr>
          <a:xfrm>
            <a:off x="673331" y="1259999"/>
            <a:ext cx="1544936" cy="4336468"/>
          </a:xfrm>
        </p:spPr>
        <p:txBody>
          <a:bodyPr/>
          <a:lstStyle/>
          <a:p>
            <a:pPr indent="0" eaLnBrk="0" hangingPunct="0">
              <a:buNone/>
            </a:pPr>
            <a:r>
              <a:rPr lang="en-US" sz="1800" b="1" dirty="0">
                <a:solidFill>
                  <a:srgbClr val="891635"/>
                </a:solidFill>
              </a:rPr>
              <a:t>Consistent </a:t>
            </a:r>
            <a:br>
              <a:rPr lang="en-US" sz="1800" b="1" dirty="0">
                <a:solidFill>
                  <a:srgbClr val="891635"/>
                </a:solidFill>
              </a:rPr>
            </a:br>
            <a:r>
              <a:rPr lang="en-US" sz="1800" b="1" dirty="0">
                <a:solidFill>
                  <a:srgbClr val="891635"/>
                </a:solidFill>
              </a:rPr>
              <a:t>and Strong </a:t>
            </a:r>
            <a:br>
              <a:rPr lang="en-US" sz="1800" b="1" dirty="0">
                <a:solidFill>
                  <a:srgbClr val="891635"/>
                </a:solidFill>
              </a:rPr>
            </a:br>
            <a:r>
              <a:rPr lang="en-US" sz="1800" b="1" dirty="0">
                <a:solidFill>
                  <a:srgbClr val="891635"/>
                </a:solidFill>
              </a:rPr>
              <a:t>Out-Performance</a:t>
            </a:r>
          </a:p>
          <a:p>
            <a:pPr indent="0" eaLnBrk="0" hangingPunct="0">
              <a:buNone/>
            </a:pPr>
            <a:r>
              <a:rPr lang="en-US" sz="1400" dirty="0"/>
              <a:t>Since inception, KAEF has out-performed the </a:t>
            </a:r>
            <a:br>
              <a:rPr lang="en-US" sz="1400" dirty="0"/>
            </a:br>
            <a:r>
              <a:rPr lang="en-US" sz="1400" dirty="0"/>
              <a:t>All Ords Index by </a:t>
            </a:r>
            <a:r>
              <a:rPr lang="en-US" sz="1400" b="1" dirty="0">
                <a:solidFill>
                  <a:srgbClr val="891635"/>
                </a:solidFill>
              </a:rPr>
              <a:t>6.19% </a:t>
            </a:r>
            <a:r>
              <a:rPr lang="en-US" sz="1400" dirty="0"/>
              <a:t>per </a:t>
            </a:r>
            <a:r>
              <a:rPr lang="en-US" sz="1400" dirty="0">
                <a:solidFill>
                  <a:srgbClr val="404F59"/>
                </a:solidFill>
              </a:rPr>
              <a:t>annum </a:t>
            </a:r>
            <a:r>
              <a:rPr lang="en-US" sz="1400" dirty="0" smtClean="0">
                <a:solidFill>
                  <a:srgbClr val="404F59"/>
                </a:solidFill>
              </a:rPr>
              <a:t>on a gross basis.</a:t>
            </a:r>
            <a:endParaRPr lang="en-US" sz="1400" dirty="0">
              <a:solidFill>
                <a:srgbClr val="404F59"/>
              </a:solidFill>
            </a:endParaRPr>
          </a:p>
          <a:p>
            <a:pPr indent="0" eaLnBrk="0" hangingPunct="0">
              <a:buNone/>
            </a:pPr>
            <a:endParaRPr lang="en-US" sz="1400" i="1" dirty="0">
              <a:solidFill>
                <a:srgbClr val="BCA670"/>
              </a:solidFill>
              <a:ea typeface="Arial Unicode MS" charset="0"/>
              <a:cs typeface="Arial Unicode MS" charset="0"/>
            </a:endParaRPr>
          </a:p>
        </p:txBody>
      </p:sp>
      <p:pic>
        <p:nvPicPr>
          <p:cNvPr id="13" name="Picture 12"/>
          <p:cNvPicPr>
            <a:picLocks noChangeAspect="1"/>
          </p:cNvPicPr>
          <p:nvPr/>
        </p:nvPicPr>
        <p:blipFill>
          <a:blip r:embed="rId3"/>
          <a:stretch>
            <a:fillRect/>
          </a:stretch>
        </p:blipFill>
        <p:spPr>
          <a:xfrm>
            <a:off x="2352385" y="1277075"/>
            <a:ext cx="6248942" cy="4206605"/>
          </a:xfrm>
          <a:prstGeom prst="rect">
            <a:avLst/>
          </a:prstGeom>
        </p:spPr>
      </p:pic>
      <p:sp>
        <p:nvSpPr>
          <p:cNvPr id="8" name="TextBox 7"/>
          <p:cNvSpPr txBox="1"/>
          <p:nvPr/>
        </p:nvSpPr>
        <p:spPr>
          <a:xfrm>
            <a:off x="3927085" y="5875579"/>
            <a:ext cx="5109185" cy="415498"/>
          </a:xfrm>
          <a:prstGeom prst="rect">
            <a:avLst/>
          </a:prstGeom>
          <a:noFill/>
        </p:spPr>
        <p:txBody>
          <a:bodyPr wrap="square" lIns="0" tIns="0" rIns="0" bIns="0" rtlCol="0">
            <a:spAutoFit/>
          </a:bodyPr>
          <a:lstStyle/>
          <a:p>
            <a:pPr marL="228600" indent="-228600">
              <a:buFont typeface="+mj-lt"/>
              <a:buAutoNum type="arabicPeriod"/>
            </a:pPr>
            <a:r>
              <a:rPr lang="en-US" sz="900" dirty="0">
                <a:solidFill>
                  <a:srgbClr val="3D505A"/>
                </a:solidFill>
              </a:rPr>
              <a:t>Inception date Katana Capital January 2006. Returns quoted </a:t>
            </a:r>
            <a:r>
              <a:rPr lang="en-US" sz="900" dirty="0" smtClean="0">
                <a:solidFill>
                  <a:srgbClr val="3D505A"/>
                </a:solidFill>
              </a:rPr>
              <a:t>are gross investment returns for the fund.  </a:t>
            </a:r>
            <a:endParaRPr lang="en-AU" sz="900" dirty="0">
              <a:solidFill>
                <a:srgbClr val="3D505A"/>
              </a:solidFill>
            </a:endParaRPr>
          </a:p>
          <a:p>
            <a:pPr marL="228600" lvl="0" indent="-228600">
              <a:buFont typeface="+mj-lt"/>
              <a:buAutoNum type="arabicPeriod"/>
            </a:pPr>
            <a:r>
              <a:rPr lang="en-US" sz="900" dirty="0">
                <a:solidFill>
                  <a:srgbClr val="3D505A"/>
                </a:solidFill>
              </a:rPr>
              <a:t>Past performance is not necessarily indicative of  future performance.  </a:t>
            </a:r>
          </a:p>
          <a:p>
            <a:pPr lvl="0"/>
            <a:r>
              <a:rPr lang="en-US" sz="900" dirty="0">
                <a:solidFill>
                  <a:srgbClr val="BCA670"/>
                </a:solidFill>
              </a:rPr>
              <a:t> </a:t>
            </a:r>
            <a:r>
              <a:rPr lang="en-US" sz="900" dirty="0" smtClean="0">
                <a:solidFill>
                  <a:srgbClr val="BCA670"/>
                </a:solidFill>
              </a:rPr>
              <a:t>        Source</a:t>
            </a:r>
            <a:r>
              <a:rPr lang="en-US" sz="900" dirty="0">
                <a:solidFill>
                  <a:srgbClr val="BCA670"/>
                </a:solidFill>
              </a:rPr>
              <a:t>: Katana Asset Management Ltd; IRESS</a:t>
            </a:r>
          </a:p>
        </p:txBody>
      </p:sp>
    </p:spTree>
    <p:extLst>
      <p:ext uri="{BB962C8B-B14F-4D97-AF65-F5344CB8AC3E}">
        <p14:creationId xmlns:p14="http://schemas.microsoft.com/office/powerpoint/2010/main" val="2465556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50" y="0"/>
            <a:ext cx="6905829" cy="1008000"/>
          </a:xfrm>
        </p:spPr>
        <p:txBody>
          <a:bodyPr/>
          <a:lstStyle/>
          <a:p>
            <a:r>
              <a:rPr lang="en-AU" sz="2000" b="0" dirty="0"/>
              <a:t>Fund Performance and Opportunity </a:t>
            </a:r>
            <a:r>
              <a:rPr lang="en-AU" sz="2000" b="0" dirty="0" smtClean="0"/>
              <a:t/>
            </a:r>
            <a:br>
              <a:rPr lang="en-AU" sz="2000" b="0" dirty="0" smtClean="0"/>
            </a:br>
            <a:r>
              <a:rPr lang="en-US" sz="2800" dirty="0" smtClean="0"/>
              <a:t>Outlook</a:t>
            </a:r>
            <a:endParaRPr lang="en-US" sz="2800" dirty="0"/>
          </a:p>
        </p:txBody>
      </p:sp>
      <p:sp>
        <p:nvSpPr>
          <p:cNvPr id="5" name="Slide Number Placeholder 4"/>
          <p:cNvSpPr>
            <a:spLocks noGrp="1"/>
          </p:cNvSpPr>
          <p:nvPr>
            <p:ph type="sldNum" sz="quarter" idx="12"/>
          </p:nvPr>
        </p:nvSpPr>
        <p:spPr/>
        <p:txBody>
          <a:bodyPr/>
          <a:lstStyle/>
          <a:p>
            <a:fld id="{7A2D913B-E224-9242-B423-73FC46C317B5}" type="slidenum">
              <a:rPr lang="en-US" smtClean="0"/>
              <a:t>12</a:t>
            </a:fld>
            <a:endParaRPr lang="en-US" dirty="0"/>
          </a:p>
        </p:txBody>
      </p:sp>
      <p:sp>
        <p:nvSpPr>
          <p:cNvPr id="7" name="Content Placeholder 2"/>
          <p:cNvSpPr>
            <a:spLocks noGrp="1"/>
          </p:cNvSpPr>
          <p:nvPr>
            <p:ph idx="1"/>
          </p:nvPr>
        </p:nvSpPr>
        <p:spPr>
          <a:xfrm>
            <a:off x="540000" y="1268625"/>
            <a:ext cx="8280000" cy="5040000"/>
          </a:xfrm>
        </p:spPr>
        <p:txBody>
          <a:bodyPr/>
          <a:lstStyle/>
          <a:p>
            <a:pPr>
              <a:buNone/>
              <a:defRPr/>
            </a:pPr>
            <a:r>
              <a:rPr lang="en-US" sz="2400" b="1" dirty="0" smtClean="0">
                <a:solidFill>
                  <a:srgbClr val="891635"/>
                </a:solidFill>
              </a:rPr>
              <a:t>Macro Environment</a:t>
            </a:r>
          </a:p>
          <a:p>
            <a:pPr marL="285750" indent="-285750">
              <a:buFont typeface="Arial" panose="020B0604020202020204" pitchFamily="34" charset="0"/>
              <a:buChar char="•"/>
            </a:pPr>
            <a:r>
              <a:rPr lang="en-US" sz="1600" dirty="0" smtClean="0"/>
              <a:t>	L</a:t>
            </a:r>
            <a:r>
              <a:rPr lang="en-US" sz="1800" dirty="0" smtClean="0"/>
              <a:t>ow interest rates persist and the path to normalization continues to be pushed out</a:t>
            </a:r>
          </a:p>
          <a:p>
            <a:pPr marL="285750" indent="-285750">
              <a:buFont typeface="Arial" panose="020B0604020202020204" pitchFamily="34" charset="0"/>
              <a:buChar char="•"/>
            </a:pPr>
            <a:r>
              <a:rPr lang="en-US" sz="1800" dirty="0" smtClean="0"/>
              <a:t>	Global synchronized growth amongst the best on record</a:t>
            </a:r>
          </a:p>
          <a:p>
            <a:pPr>
              <a:buFont typeface="Arial" panose="020B0604020202020204" pitchFamily="34" charset="0"/>
              <a:buChar char="•"/>
              <a:defRPr/>
            </a:pPr>
            <a:r>
              <a:rPr lang="en-US" sz="1800" dirty="0"/>
              <a:t>	</a:t>
            </a:r>
            <a:r>
              <a:rPr lang="en-US" sz="1800" dirty="0" smtClean="0"/>
              <a:t>Valuations in the US are now well ahead of long term averages</a:t>
            </a:r>
            <a:br>
              <a:rPr lang="en-US" sz="1800" dirty="0" smtClean="0"/>
            </a:br>
            <a:r>
              <a:rPr lang="en-US" sz="1800" dirty="0" smtClean="0"/>
              <a:t>         (~2 </a:t>
            </a:r>
            <a:r>
              <a:rPr lang="en-US" sz="1800" dirty="0" err="1" smtClean="0"/>
              <a:t>Std</a:t>
            </a:r>
            <a:r>
              <a:rPr lang="en-US" sz="1800" dirty="0" smtClean="0"/>
              <a:t> deviations above on a Shiller PE / CAPE Ratio)</a:t>
            </a:r>
          </a:p>
          <a:p>
            <a:pPr>
              <a:buFont typeface="Arial" panose="020B0604020202020204" pitchFamily="34" charset="0"/>
              <a:buChar char="•"/>
              <a:defRPr/>
            </a:pPr>
            <a:r>
              <a:rPr lang="en-US" sz="1800" dirty="0"/>
              <a:t>	</a:t>
            </a:r>
            <a:r>
              <a:rPr lang="en-US" sz="1800" dirty="0" smtClean="0"/>
              <a:t>China growth ahead of expectations</a:t>
            </a:r>
          </a:p>
          <a:p>
            <a:pPr indent="0">
              <a:buNone/>
              <a:defRPr/>
            </a:pPr>
            <a:r>
              <a:rPr lang="en-US" sz="2400" b="1" dirty="0" smtClean="0">
                <a:solidFill>
                  <a:srgbClr val="891635"/>
                </a:solidFill>
              </a:rPr>
              <a:t>Australian Landscape</a:t>
            </a:r>
          </a:p>
          <a:p>
            <a:pPr marL="444500" indent="-444500">
              <a:buFont typeface="Wingdings" panose="05000000000000000000" pitchFamily="2" charset="2"/>
              <a:buChar char="ü"/>
              <a:defRPr/>
            </a:pPr>
            <a:r>
              <a:rPr lang="en-US" sz="1800" dirty="0" smtClean="0"/>
              <a:t>Green shoots </a:t>
            </a:r>
            <a:r>
              <a:rPr lang="en-US" sz="1800" dirty="0"/>
              <a:t>are emerging in </a:t>
            </a:r>
            <a:r>
              <a:rPr lang="en-US" sz="1800" dirty="0" smtClean="0"/>
              <a:t>traditional mining plus new drivers in LNG and EV minerals</a:t>
            </a:r>
          </a:p>
          <a:p>
            <a:pPr marL="444500" indent="-444500">
              <a:buFont typeface="Wingdings" panose="05000000000000000000" pitchFamily="2" charset="2"/>
              <a:buChar char="ü"/>
              <a:defRPr/>
            </a:pPr>
            <a:r>
              <a:rPr lang="en-US" sz="1800" dirty="0" smtClean="0"/>
              <a:t>East </a:t>
            </a:r>
            <a:r>
              <a:rPr lang="en-US" sz="1800" dirty="0"/>
              <a:t>coast is on the verge of </a:t>
            </a:r>
            <a:r>
              <a:rPr lang="en-US" sz="1800" dirty="0" smtClean="0"/>
              <a:t>an infrastructure boom</a:t>
            </a:r>
          </a:p>
          <a:p>
            <a:pPr marL="444500" indent="-444500">
              <a:buFont typeface="Wingdings" panose="05000000000000000000" pitchFamily="2" charset="2"/>
              <a:buChar char="ü"/>
              <a:defRPr/>
            </a:pPr>
            <a:r>
              <a:rPr lang="en-US" sz="1800" dirty="0" smtClean="0"/>
              <a:t>Tourism, education and immigration likely to continue to drive opportunities</a:t>
            </a:r>
          </a:p>
          <a:p>
            <a:pPr marL="444500" indent="-444500">
              <a:buFont typeface="Calibri" panose="020F0502020204030204" pitchFamily="34" charset="0"/>
              <a:buChar char="×"/>
              <a:defRPr/>
            </a:pPr>
            <a:r>
              <a:rPr lang="en-US" sz="1800" dirty="0" smtClean="0"/>
              <a:t>Property post peak</a:t>
            </a:r>
          </a:p>
          <a:p>
            <a:pPr marL="444500" indent="-444500">
              <a:buFont typeface="Calibri" panose="020F0502020204030204" pitchFamily="34" charset="0"/>
              <a:buChar char="×"/>
              <a:defRPr/>
            </a:pPr>
            <a:r>
              <a:rPr lang="en-US" sz="1800" dirty="0" smtClean="0"/>
              <a:t>Political landscape creating uncertainty; not driving growth</a:t>
            </a:r>
          </a:p>
        </p:txBody>
      </p:sp>
    </p:spTree>
    <p:extLst>
      <p:ext uri="{BB962C8B-B14F-4D97-AF65-F5344CB8AC3E}">
        <p14:creationId xmlns:p14="http://schemas.microsoft.com/office/powerpoint/2010/main" val="100681546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50" y="0"/>
            <a:ext cx="6905829" cy="1008000"/>
          </a:xfrm>
        </p:spPr>
        <p:txBody>
          <a:bodyPr/>
          <a:lstStyle/>
          <a:p>
            <a:r>
              <a:rPr lang="en-AU" sz="2000" b="0" dirty="0"/>
              <a:t>Fund Performance and Opportunity </a:t>
            </a:r>
            <a:r>
              <a:rPr lang="en-AU" sz="2000" b="0" dirty="0" smtClean="0"/>
              <a:t/>
            </a:r>
            <a:br>
              <a:rPr lang="en-AU" sz="2000" b="0" dirty="0" smtClean="0"/>
            </a:br>
            <a:r>
              <a:rPr lang="en-US" sz="2800" dirty="0" smtClean="0"/>
              <a:t>Dividends</a:t>
            </a:r>
            <a:endParaRPr lang="en-US" sz="2800" dirty="0"/>
          </a:p>
        </p:txBody>
      </p:sp>
      <p:sp>
        <p:nvSpPr>
          <p:cNvPr id="5" name="Slide Number Placeholder 4"/>
          <p:cNvSpPr>
            <a:spLocks noGrp="1"/>
          </p:cNvSpPr>
          <p:nvPr>
            <p:ph type="sldNum" sz="quarter" idx="12"/>
          </p:nvPr>
        </p:nvSpPr>
        <p:spPr/>
        <p:txBody>
          <a:bodyPr/>
          <a:lstStyle/>
          <a:p>
            <a:fld id="{7A2D913B-E224-9242-B423-73FC46C317B5}" type="slidenum">
              <a:rPr lang="en-US" smtClean="0"/>
              <a:t>13</a:t>
            </a:fld>
            <a:endParaRPr lang="en-US" dirty="0"/>
          </a:p>
        </p:txBody>
      </p:sp>
      <p:sp>
        <p:nvSpPr>
          <p:cNvPr id="6" name="Content Placeholder 2"/>
          <p:cNvSpPr>
            <a:spLocks noGrp="1"/>
          </p:cNvSpPr>
          <p:nvPr>
            <p:ph idx="1"/>
          </p:nvPr>
        </p:nvSpPr>
        <p:spPr/>
        <p:txBody>
          <a:bodyPr/>
          <a:lstStyle/>
          <a:p>
            <a:pPr>
              <a:buNone/>
              <a:defRPr/>
            </a:pPr>
            <a:r>
              <a:rPr lang="en-US" sz="2400" b="1" dirty="0">
                <a:solidFill>
                  <a:srgbClr val="891635"/>
                </a:solidFill>
              </a:rPr>
              <a:t>Dividend History</a:t>
            </a:r>
          </a:p>
          <a:p>
            <a:pPr marL="285750" indent="-285750">
              <a:buFont typeface="Arial" panose="020B0604020202020204" pitchFamily="34" charset="0"/>
              <a:buChar char="•"/>
            </a:pPr>
            <a:r>
              <a:rPr lang="en-US" sz="1600" dirty="0" smtClean="0"/>
              <a:t>	</a:t>
            </a:r>
            <a:r>
              <a:rPr lang="en-US" sz="1800" dirty="0" smtClean="0"/>
              <a:t>Paid </a:t>
            </a:r>
            <a:r>
              <a:rPr lang="en-US" sz="1800" dirty="0"/>
              <a:t>dividends every year since listing</a:t>
            </a:r>
          </a:p>
          <a:p>
            <a:pPr>
              <a:buFont typeface="Arial" panose="020B0604020202020204" pitchFamily="34" charset="0"/>
              <a:buChar char="•"/>
              <a:defRPr/>
            </a:pPr>
            <a:r>
              <a:rPr lang="en-US" sz="1800" dirty="0"/>
              <a:t>	</a:t>
            </a:r>
            <a:r>
              <a:rPr lang="en-US" sz="1800" dirty="0" smtClean="0"/>
              <a:t>Quarterly dividends provide regular cash </a:t>
            </a:r>
            <a:r>
              <a:rPr lang="en-US" sz="1800" dirty="0"/>
              <a:t>flow </a:t>
            </a:r>
            <a:r>
              <a:rPr lang="en-US" sz="1800" dirty="0" smtClean="0"/>
              <a:t>to </a:t>
            </a:r>
            <a:r>
              <a:rPr lang="en-US" sz="1800" dirty="0"/>
              <a:t>yield conscious </a:t>
            </a:r>
            <a:r>
              <a:rPr lang="en-US" sz="1800" dirty="0" smtClean="0"/>
              <a:t>investors</a:t>
            </a:r>
          </a:p>
          <a:p>
            <a:pPr>
              <a:buFont typeface="Arial" panose="020B0604020202020204" pitchFamily="34" charset="0"/>
              <a:buChar char="•"/>
              <a:defRPr/>
            </a:pPr>
            <a:r>
              <a:rPr lang="en-US" sz="1800" dirty="0"/>
              <a:t>	</a:t>
            </a:r>
            <a:r>
              <a:rPr lang="en-US" sz="1800" dirty="0" smtClean="0"/>
              <a:t>Dividend </a:t>
            </a:r>
            <a:r>
              <a:rPr lang="en-US" sz="1800" dirty="0"/>
              <a:t>Reinvestment </a:t>
            </a:r>
            <a:r>
              <a:rPr lang="en-US" sz="1800" dirty="0" smtClean="0"/>
              <a:t>Plan - company purchases shares on market so no dilution</a:t>
            </a:r>
          </a:p>
          <a:p>
            <a:pPr>
              <a:buNone/>
              <a:defRPr/>
            </a:pPr>
            <a:r>
              <a:rPr lang="en-US" sz="1800" dirty="0"/>
              <a:t/>
            </a:r>
            <a:br>
              <a:rPr lang="en-US" sz="1800" dirty="0"/>
            </a:br>
            <a:r>
              <a:rPr lang="en-US" sz="2400" b="1" dirty="0">
                <a:solidFill>
                  <a:srgbClr val="891635"/>
                </a:solidFill>
              </a:rPr>
              <a:t>Future Dividends</a:t>
            </a:r>
          </a:p>
          <a:p>
            <a:pPr marL="285750" indent="-285750">
              <a:buFont typeface="Arial" panose="020B0604020202020204" pitchFamily="34" charset="0"/>
              <a:buChar char="•"/>
            </a:pPr>
            <a:r>
              <a:rPr lang="en-US" sz="1600" dirty="0" smtClean="0"/>
              <a:t>	</a:t>
            </a:r>
            <a:r>
              <a:rPr lang="en-US" sz="1800" dirty="0" smtClean="0"/>
              <a:t>Subject to market conditions, dividends are likely to increase in the coming FY</a:t>
            </a:r>
            <a:endParaRPr lang="en-US" sz="1800" dirty="0"/>
          </a:p>
        </p:txBody>
      </p:sp>
    </p:spTree>
    <p:extLst>
      <p:ext uri="{BB962C8B-B14F-4D97-AF65-F5344CB8AC3E}">
        <p14:creationId xmlns:p14="http://schemas.microsoft.com/office/powerpoint/2010/main" val="60998649"/>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950" y="0"/>
            <a:ext cx="6905829" cy="1008000"/>
          </a:xfrm>
        </p:spPr>
        <p:txBody>
          <a:bodyPr/>
          <a:lstStyle/>
          <a:p>
            <a:r>
              <a:rPr lang="en-AU" sz="2000" b="0" dirty="0"/>
              <a:t>Fund Performance and Opportunity </a:t>
            </a:r>
            <a:r>
              <a:rPr lang="en-AU" sz="2000" b="0" dirty="0" smtClean="0"/>
              <a:t/>
            </a:r>
            <a:br>
              <a:rPr lang="en-AU" sz="2000" b="0" dirty="0" smtClean="0"/>
            </a:br>
            <a:r>
              <a:rPr lang="en-US" sz="2800" dirty="0" smtClean="0"/>
              <a:t>Opportunity</a:t>
            </a:r>
            <a:endParaRPr lang="en-US" sz="2800" dirty="0"/>
          </a:p>
        </p:txBody>
      </p:sp>
      <p:sp>
        <p:nvSpPr>
          <p:cNvPr id="5" name="Slide Number Placeholder 4"/>
          <p:cNvSpPr>
            <a:spLocks noGrp="1"/>
          </p:cNvSpPr>
          <p:nvPr>
            <p:ph type="sldNum" sz="quarter" idx="12"/>
          </p:nvPr>
        </p:nvSpPr>
        <p:spPr/>
        <p:txBody>
          <a:bodyPr/>
          <a:lstStyle/>
          <a:p>
            <a:fld id="{7A2D913B-E224-9242-B423-73FC46C317B5}" type="slidenum">
              <a:rPr lang="en-US" smtClean="0"/>
              <a:t>14</a:t>
            </a:fld>
            <a:endParaRPr lang="en-US" dirty="0"/>
          </a:p>
        </p:txBody>
      </p:sp>
      <p:sp>
        <p:nvSpPr>
          <p:cNvPr id="6" name="Content Placeholder 2"/>
          <p:cNvSpPr txBox="1">
            <a:spLocks/>
          </p:cNvSpPr>
          <p:nvPr/>
        </p:nvSpPr>
        <p:spPr>
          <a:xfrm>
            <a:off x="342900" y="1257131"/>
            <a:ext cx="8477249" cy="3073800"/>
          </a:xfrm>
          <a:prstGeom prst="rect">
            <a:avLst/>
          </a:prstGeom>
          <a:ln>
            <a:noFill/>
          </a:ln>
        </p:spPr>
        <p:txBody>
          <a:bodyPr vert="horz" lIns="0" tIns="0" rIns="0" bIns="0" rtlCol="0">
            <a:noAutofit/>
          </a:bodyPr>
          <a:lstStyle>
            <a:lvl1pPr marL="0" indent="-270000" algn="l" defTabSz="457200" rtl="0" eaLnBrk="1" latinLnBrk="0" hangingPunct="1">
              <a:spcBef>
                <a:spcPts val="500"/>
              </a:spcBef>
              <a:buFont typeface="Arial"/>
              <a:buChar char="•"/>
              <a:defRPr sz="2200" kern="1200">
                <a:solidFill>
                  <a:srgbClr val="3D505A"/>
                </a:solidFill>
                <a:latin typeface="+mn-lt"/>
                <a:ea typeface="+mn-ea"/>
                <a:cs typeface="+mn-cs"/>
              </a:defRPr>
            </a:lvl1pPr>
            <a:lvl2pPr marL="540000" indent="-270000" algn="l" defTabSz="457200" rtl="0" eaLnBrk="1" latinLnBrk="0" hangingPunct="1">
              <a:spcBef>
                <a:spcPts val="400"/>
              </a:spcBef>
              <a:buFont typeface="Arial"/>
              <a:buChar char="–"/>
              <a:defRPr sz="1700" kern="1200">
                <a:solidFill>
                  <a:srgbClr val="3D505A"/>
                </a:solidFill>
                <a:latin typeface="+mn-lt"/>
                <a:ea typeface="+mn-ea"/>
                <a:cs typeface="+mn-cs"/>
              </a:defRPr>
            </a:lvl2pPr>
            <a:lvl3pPr marL="720000" indent="-180000" algn="l" defTabSz="457200" rtl="0" eaLnBrk="1" latinLnBrk="0" hangingPunct="1">
              <a:spcBef>
                <a:spcPts val="300"/>
              </a:spcBef>
              <a:buFont typeface="Arial"/>
              <a:buChar char="•"/>
              <a:defRPr sz="1200" kern="1200">
                <a:solidFill>
                  <a:srgbClr val="3D505A"/>
                </a:solidFill>
                <a:latin typeface="+mn-lt"/>
                <a:ea typeface="+mn-ea"/>
                <a:cs typeface="+mn-cs"/>
              </a:defRPr>
            </a:lvl3pPr>
            <a:lvl4pPr marL="900000" indent="-180000" algn="l" defTabSz="457200" rtl="0" eaLnBrk="1" latinLnBrk="0" hangingPunct="1">
              <a:spcBef>
                <a:spcPts val="300"/>
              </a:spcBef>
              <a:buFont typeface="Arial"/>
              <a:buChar char="–"/>
              <a:defRPr sz="1200" kern="1200">
                <a:solidFill>
                  <a:srgbClr val="3D505A"/>
                </a:solidFill>
                <a:latin typeface="+mn-lt"/>
                <a:ea typeface="+mn-ea"/>
                <a:cs typeface="+mn-cs"/>
              </a:defRPr>
            </a:lvl4pPr>
            <a:lvl5pPr marL="1080000" indent="-180000" algn="l" defTabSz="457200" rtl="0" eaLnBrk="1" latinLnBrk="0" hangingPunct="1">
              <a:spcBef>
                <a:spcPts val="300"/>
              </a:spcBef>
              <a:buFont typeface="Arial"/>
              <a:buChar char="»"/>
              <a:defRPr sz="1200" kern="1200">
                <a:solidFill>
                  <a:srgbClr val="3D50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a:defRPr/>
            </a:pPr>
            <a:r>
              <a:rPr lang="en-AU" sz="2000" b="1" dirty="0">
                <a:solidFill>
                  <a:srgbClr val="BCA670"/>
                </a:solidFill>
              </a:rPr>
              <a:t>Discount to </a:t>
            </a:r>
            <a:r>
              <a:rPr lang="en-AU" sz="2000" b="1" dirty="0" smtClean="0">
                <a:solidFill>
                  <a:srgbClr val="BCA670"/>
                </a:solidFill>
              </a:rPr>
              <a:t>NTA</a:t>
            </a:r>
          </a:p>
          <a:p>
            <a:pPr marL="997200" lvl="1" indent="-457200">
              <a:defRPr/>
            </a:pPr>
            <a:r>
              <a:rPr lang="en-AU" sz="1800" b="1" dirty="0"/>
              <a:t>15% </a:t>
            </a:r>
            <a:r>
              <a:rPr lang="en-AU" sz="1800" dirty="0"/>
              <a:t>Discount to NTA </a:t>
            </a:r>
            <a:endParaRPr lang="en-AU" sz="1800" dirty="0" smtClean="0"/>
          </a:p>
          <a:p>
            <a:pPr marL="997200" lvl="1" indent="-457200">
              <a:defRPr/>
            </a:pPr>
            <a:r>
              <a:rPr lang="en-AU" sz="1800" dirty="0" smtClean="0"/>
              <a:t>Working </a:t>
            </a:r>
            <a:r>
              <a:rPr lang="en-AU" sz="1800" dirty="0"/>
              <a:t>to narrow this </a:t>
            </a:r>
            <a:r>
              <a:rPr lang="en-AU" sz="1800" dirty="0" smtClean="0"/>
              <a:t>gap (Buyback, DRP buyback et al)</a:t>
            </a:r>
            <a:endParaRPr lang="en-AU" sz="1800" dirty="0"/>
          </a:p>
          <a:p>
            <a:pPr marL="457200" indent="-457200">
              <a:buFont typeface="+mj-lt"/>
              <a:buAutoNum type="arabicPeriod"/>
              <a:defRPr/>
            </a:pPr>
            <a:r>
              <a:rPr lang="en-AU" sz="2000" b="1" dirty="0" smtClean="0">
                <a:solidFill>
                  <a:srgbClr val="BCA670"/>
                </a:solidFill>
              </a:rPr>
              <a:t>2 </a:t>
            </a:r>
            <a:r>
              <a:rPr lang="en-AU" sz="2000" b="1" dirty="0">
                <a:solidFill>
                  <a:srgbClr val="BCA670"/>
                </a:solidFill>
              </a:rPr>
              <a:t>New Portfolio Managers Fully </a:t>
            </a:r>
            <a:r>
              <a:rPr lang="en-AU" sz="2000" b="1" dirty="0" smtClean="0">
                <a:solidFill>
                  <a:srgbClr val="BCA670"/>
                </a:solidFill>
              </a:rPr>
              <a:t>Contributing</a:t>
            </a:r>
          </a:p>
          <a:p>
            <a:pPr marL="997200" lvl="1" indent="-457200">
              <a:defRPr/>
            </a:pPr>
            <a:r>
              <a:rPr lang="en-AU" sz="1800" dirty="0"/>
              <a:t>Invested</a:t>
            </a:r>
            <a:r>
              <a:rPr lang="en-AU" sz="1800" dirty="0" smtClean="0">
                <a:solidFill>
                  <a:srgbClr val="891635"/>
                </a:solidFill>
              </a:rPr>
              <a:t> </a:t>
            </a:r>
            <a:r>
              <a:rPr lang="en-AU" sz="1800" dirty="0"/>
              <a:t>substantial </a:t>
            </a:r>
            <a:r>
              <a:rPr lang="en-AU" sz="1800" dirty="0" smtClean="0"/>
              <a:t>time and cost into </a:t>
            </a:r>
            <a:r>
              <a:rPr lang="en-AU" sz="1800" dirty="0"/>
              <a:t>team</a:t>
            </a:r>
          </a:p>
          <a:p>
            <a:pPr marL="457200" indent="-457200">
              <a:buFont typeface="+mj-lt"/>
              <a:buAutoNum type="arabicPeriod"/>
              <a:defRPr/>
            </a:pPr>
            <a:r>
              <a:rPr lang="en-AU" sz="2000" b="1" dirty="0" smtClean="0">
                <a:solidFill>
                  <a:srgbClr val="BCA670"/>
                </a:solidFill>
              </a:rPr>
              <a:t>Historical Performance following Under-performance</a:t>
            </a:r>
          </a:p>
          <a:p>
            <a:pPr marL="997200" lvl="1" indent="-457200">
              <a:defRPr/>
            </a:pPr>
            <a:r>
              <a:rPr lang="en-AU" sz="1800" dirty="0" smtClean="0"/>
              <a:t>Often, the </a:t>
            </a:r>
            <a:r>
              <a:rPr lang="en-AU" sz="1800" dirty="0"/>
              <a:t>time to </a:t>
            </a:r>
            <a:r>
              <a:rPr lang="en-AU" sz="1800" dirty="0" smtClean="0"/>
              <a:t>invest with a </a:t>
            </a:r>
            <a:r>
              <a:rPr lang="en-AU" sz="1800" dirty="0"/>
              <a:t>manager with a long term track record is after a period of </a:t>
            </a:r>
            <a:r>
              <a:rPr lang="en-AU" sz="1800" dirty="0" smtClean="0"/>
              <a:t>under-performance, remembering of course that past performance is no guarantee of future returns</a:t>
            </a:r>
            <a:endParaRPr lang="en-AU" sz="1800" dirty="0"/>
          </a:p>
          <a:p>
            <a:pPr marL="342900" indent="-342900">
              <a:defRPr/>
            </a:pPr>
            <a:endParaRPr lang="en-AU" sz="1800" dirty="0">
              <a:ea typeface="Geneva" charset="0"/>
            </a:endParaRPr>
          </a:p>
          <a:p>
            <a:pPr marL="342900" indent="-342900">
              <a:defRPr/>
            </a:pPr>
            <a:endParaRPr lang="en-AU" sz="1800" dirty="0">
              <a:ea typeface="Geneva" charset="0"/>
            </a:endParaRPr>
          </a:p>
          <a:p>
            <a:pPr indent="0">
              <a:buNone/>
              <a:defRPr/>
            </a:pPr>
            <a:endParaRPr lang="en-AU" sz="2000" dirty="0">
              <a:ea typeface="Geneva" charset="0"/>
            </a:endParaRPr>
          </a:p>
          <a:p>
            <a:pPr marL="342900" indent="-342900">
              <a:defRPr/>
            </a:pPr>
            <a:endParaRPr lang="en-AU" sz="2000" dirty="0">
              <a:ea typeface="Geneva" charset="0"/>
            </a:endParaRPr>
          </a:p>
          <a:p>
            <a:pPr indent="0">
              <a:buNone/>
              <a:defRPr/>
            </a:pPr>
            <a:endParaRPr lang="en-AU" sz="2000" dirty="0">
              <a:ea typeface="Geneva" charset="0"/>
            </a:endParaRPr>
          </a:p>
          <a:p>
            <a:pPr marL="342900" indent="-342900" defTabSz="914400" fontAlgn="base">
              <a:spcBef>
                <a:spcPct val="0"/>
              </a:spcBef>
              <a:spcAft>
                <a:spcPct val="0"/>
              </a:spcAft>
            </a:pPr>
            <a:endParaRPr lang="en-AU" sz="2000" dirty="0">
              <a:ea typeface="Geneva" charset="0"/>
            </a:endParaRPr>
          </a:p>
          <a:p>
            <a:pPr marL="342900" indent="-342900">
              <a:defRPr/>
            </a:pPr>
            <a:endParaRPr lang="en-AU" sz="2000" dirty="0">
              <a:ea typeface="Geneva" charset="0"/>
            </a:endParaRPr>
          </a:p>
          <a:p>
            <a:pPr indent="0">
              <a:buFont typeface="Arial"/>
              <a:buNone/>
              <a:defRPr/>
            </a:pPr>
            <a:endParaRPr lang="en-AU" sz="1500" b="1" dirty="0">
              <a:solidFill>
                <a:srgbClr val="891635"/>
              </a:solidFill>
            </a:endParaRPr>
          </a:p>
          <a:p>
            <a:pPr indent="0">
              <a:buFont typeface="Arial"/>
              <a:buNone/>
              <a:defRPr/>
            </a:pPr>
            <a:endParaRPr lang="en-US" sz="1250" dirty="0"/>
          </a:p>
          <a:p>
            <a:pPr indent="0">
              <a:buFont typeface="Arial"/>
              <a:buNone/>
              <a:defRPr/>
            </a:pPr>
            <a:endParaRPr lang="en-US" sz="1250" dirty="0"/>
          </a:p>
          <a:p>
            <a:pPr indent="0">
              <a:buFont typeface="Arial"/>
              <a:buNone/>
              <a:defRPr/>
            </a:pPr>
            <a:endParaRPr lang="en-US" sz="1250" dirty="0"/>
          </a:p>
        </p:txBody>
      </p:sp>
    </p:spTree>
    <p:extLst>
      <p:ext uri="{BB962C8B-B14F-4D97-AF65-F5344CB8AC3E}">
        <p14:creationId xmlns:p14="http://schemas.microsoft.com/office/powerpoint/2010/main" val="267699559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arn(inVertic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arn(inVertic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arn(inVertic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arn(inVertic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arn(inVertical)">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barn(inVertical)">
                                      <p:cBhvr>
                                        <p:cTn id="3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510" y="523787"/>
            <a:ext cx="6660000" cy="5736336"/>
          </a:xfrm>
        </p:spPr>
        <p:txBody>
          <a:bodyPr/>
          <a:lstStyle/>
          <a:p>
            <a:r>
              <a:rPr lang="en-US" sz="3200" b="0" dirty="0">
                <a:solidFill>
                  <a:srgbClr val="BCA670"/>
                </a:solidFill>
              </a:rPr>
              <a:t>If you would like </a:t>
            </a:r>
            <a:r>
              <a:rPr lang="en-US" sz="3200" b="0" dirty="0" smtClean="0">
                <a:solidFill>
                  <a:srgbClr val="BCA670"/>
                </a:solidFill>
              </a:rPr>
              <a:t>a</a:t>
            </a:r>
            <a:r>
              <a:rPr lang="en-US" sz="3200" dirty="0"/>
              <a:t/>
            </a:r>
            <a:br>
              <a:rPr lang="en-US" sz="3200" dirty="0"/>
            </a:br>
            <a:r>
              <a:rPr lang="en-US" sz="3200" dirty="0"/>
              <a:t>more information</a:t>
            </a:r>
            <a:br>
              <a:rPr lang="en-US" sz="3200" dirty="0"/>
            </a:br>
            <a:r>
              <a:rPr lang="en-US" sz="3200" b="0" dirty="0">
                <a:solidFill>
                  <a:srgbClr val="BCA670"/>
                </a:solidFill>
              </a:rPr>
              <a:t>Please email </a:t>
            </a:r>
            <a:r>
              <a:rPr lang="en-US" sz="3200" b="0" dirty="0">
                <a:hlinkClick r:id="rId3"/>
              </a:rPr>
              <a:t>enquiries@katanaasset.com</a:t>
            </a:r>
            <a:r>
              <a:rPr lang="en-US" sz="3200" b="0" dirty="0"/>
              <a:t> </a:t>
            </a:r>
            <a:r>
              <a:rPr lang="en-US" sz="3200" dirty="0"/>
              <a:t/>
            </a:r>
            <a:br>
              <a:rPr lang="en-US" sz="3200" dirty="0"/>
            </a:br>
            <a:r>
              <a:rPr lang="en-US" sz="3200" dirty="0" smtClean="0"/>
              <a:t/>
            </a:r>
            <a:br>
              <a:rPr lang="en-US" sz="3200" dirty="0" smtClean="0"/>
            </a:br>
            <a:r>
              <a:rPr lang="en-US" sz="3200" dirty="0"/>
              <a:t/>
            </a:r>
            <a:br>
              <a:rPr lang="en-US" sz="3200" dirty="0"/>
            </a:br>
            <a:r>
              <a:rPr lang="en-US" sz="3200" dirty="0"/>
              <a:t/>
            </a:r>
            <a:br>
              <a:rPr lang="en-US" sz="3200" dirty="0"/>
            </a:br>
            <a:r>
              <a:rPr lang="en-US" sz="4400" dirty="0">
                <a:solidFill>
                  <a:srgbClr val="BCA670"/>
                </a:solidFill>
              </a:rPr>
              <a:t>Thankyou</a:t>
            </a:r>
          </a:p>
        </p:txBody>
      </p:sp>
      <p:sp>
        <p:nvSpPr>
          <p:cNvPr id="3" name="Title 1"/>
          <p:cNvSpPr txBox="1">
            <a:spLocks/>
          </p:cNvSpPr>
          <p:nvPr/>
        </p:nvSpPr>
        <p:spPr>
          <a:xfrm rot="17486234">
            <a:off x="3677074" y="3453072"/>
            <a:ext cx="6305550" cy="542926"/>
          </a:xfrm>
          <a:prstGeom prst="rect">
            <a:avLst/>
          </a:prstGeom>
        </p:spPr>
        <p:txBody>
          <a:bodyPr vert="horz" lIns="0" tIns="0" rIns="0" bIns="0" rtlCol="0" anchor="t" anchorCtr="0">
            <a:noAutofit/>
          </a:bodyPr>
          <a:lstStyle>
            <a:lvl1pPr algn="l" defTabSz="457200" rtl="0" eaLnBrk="1" latinLnBrk="0" hangingPunct="1">
              <a:spcBef>
                <a:spcPct val="0"/>
              </a:spcBef>
              <a:buNone/>
              <a:defRPr sz="4000" b="1" i="0" kern="1200" baseline="0">
                <a:solidFill>
                  <a:srgbClr val="891635"/>
                </a:solidFill>
                <a:latin typeface="Calibri"/>
                <a:ea typeface="+mj-ea"/>
                <a:cs typeface="+mj-cs"/>
              </a:defRPr>
            </a:lvl1pPr>
          </a:lstStyle>
          <a:p>
            <a:r>
              <a:rPr lang="en-AU" sz="3000" dirty="0">
                <a:solidFill>
                  <a:schemeClr val="tx2">
                    <a:lumMod val="75000"/>
                  </a:schemeClr>
                </a:solidFill>
              </a:rPr>
              <a:t>Performance</a:t>
            </a:r>
            <a:r>
              <a:rPr lang="en-AU" sz="3000" dirty="0">
                <a:solidFill>
                  <a:srgbClr val="3D505A"/>
                </a:solidFill>
              </a:rPr>
              <a:t>. </a:t>
            </a:r>
            <a:r>
              <a:rPr lang="en-AU" sz="3000" dirty="0">
                <a:solidFill>
                  <a:schemeClr val="bg1"/>
                </a:solidFill>
              </a:rPr>
              <a:t>Process.</a:t>
            </a:r>
            <a:r>
              <a:rPr lang="en-AU" sz="3000" dirty="0">
                <a:solidFill>
                  <a:srgbClr val="3D505A"/>
                </a:solidFill>
              </a:rPr>
              <a:t> </a:t>
            </a:r>
            <a:r>
              <a:rPr lang="en-AU" sz="3000" dirty="0"/>
              <a:t>People.</a:t>
            </a:r>
            <a:r>
              <a:rPr lang="en-AU" sz="3000" dirty="0">
                <a:solidFill>
                  <a:srgbClr val="3D505A"/>
                </a:solidFill>
              </a:rPr>
              <a:t> Passion.</a:t>
            </a:r>
            <a:r>
              <a:rPr lang="en-AU" sz="3200" dirty="0">
                <a:solidFill>
                  <a:srgbClr val="3D505A"/>
                </a:solidFill>
              </a:rPr>
              <a:t/>
            </a:r>
            <a:br>
              <a:rPr lang="en-AU" sz="3200" dirty="0">
                <a:solidFill>
                  <a:srgbClr val="3D505A"/>
                </a:solidFill>
              </a:rPr>
            </a:br>
            <a:r>
              <a:rPr lang="en-US" dirty="0"/>
              <a:t/>
            </a:r>
            <a:br>
              <a:rPr lang="en-US" dirty="0"/>
            </a:br>
            <a:endParaRPr lang="en-US" sz="2000" dirty="0">
              <a:solidFill>
                <a:srgbClr val="3D505A"/>
              </a:solidFill>
            </a:endParaRPr>
          </a:p>
        </p:txBody>
      </p:sp>
    </p:spTree>
    <p:extLst>
      <p:ext uri="{BB962C8B-B14F-4D97-AF65-F5344CB8AC3E}">
        <p14:creationId xmlns:p14="http://schemas.microsoft.com/office/powerpoint/2010/main" val="196101364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Disclaimer</a:t>
            </a:r>
            <a:endParaRPr lang="en-US" dirty="0"/>
          </a:p>
        </p:txBody>
      </p:sp>
      <p:sp>
        <p:nvSpPr>
          <p:cNvPr id="3" name="Content Placeholder 2"/>
          <p:cNvSpPr>
            <a:spLocks noGrp="1"/>
          </p:cNvSpPr>
          <p:nvPr>
            <p:ph idx="1"/>
          </p:nvPr>
        </p:nvSpPr>
        <p:spPr>
          <a:xfrm>
            <a:off x="540000" y="1144048"/>
            <a:ext cx="8280000" cy="5378251"/>
          </a:xfrm>
        </p:spPr>
        <p:txBody>
          <a:bodyPr/>
          <a:lstStyle/>
          <a:p>
            <a:pPr indent="0">
              <a:lnSpc>
                <a:spcPts val="1700"/>
              </a:lnSpc>
              <a:buNone/>
            </a:pPr>
            <a:r>
              <a:rPr lang="en-AU" sz="1600" dirty="0"/>
              <a:t>The information contained in this presentation is provided to each recipient on the following basis:</a:t>
            </a:r>
          </a:p>
          <a:p>
            <a:pPr marL="270000">
              <a:lnSpc>
                <a:spcPts val="1700"/>
              </a:lnSpc>
              <a:buFont typeface="+mj-lt"/>
              <a:buAutoNum type="alphaLcPeriod"/>
            </a:pPr>
            <a:r>
              <a:rPr lang="en-AU" sz="1600" dirty="0"/>
              <a:t>this presentation has been produced by Katana Asset Management (</a:t>
            </a:r>
            <a:r>
              <a:rPr lang="en-AU" sz="1600" b="1" dirty="0"/>
              <a:t>KAM</a:t>
            </a:r>
            <a:r>
              <a:rPr lang="en-AU" sz="1600" dirty="0"/>
              <a:t>). This presentation does not purport to contain any information that the recipient may require to evaluate KAM’s performance</a:t>
            </a:r>
          </a:p>
          <a:p>
            <a:pPr marL="270000">
              <a:lnSpc>
                <a:spcPts val="1700"/>
              </a:lnSpc>
              <a:buFont typeface="+mj-lt"/>
              <a:buAutoNum type="alphaLcPeriod"/>
            </a:pPr>
            <a:r>
              <a:rPr lang="en-US" sz="1600" dirty="0"/>
              <a:t>KAM is the holder of Australian Financial Services License No: 288412.</a:t>
            </a:r>
          </a:p>
          <a:p>
            <a:pPr marL="270000">
              <a:lnSpc>
                <a:spcPts val="1700"/>
              </a:lnSpc>
              <a:buFont typeface="+mj-lt"/>
              <a:buAutoNum type="alphaLcPeriod"/>
            </a:pPr>
            <a:r>
              <a:rPr lang="en-AU" sz="1600" dirty="0"/>
              <a:t>none of KAM, Katana Capital Ltd, their respective directors, officers, employees advisers or representatives (</a:t>
            </a:r>
            <a:r>
              <a:rPr lang="en-AU" sz="1600"/>
              <a:t>collectively the representatives </a:t>
            </a:r>
            <a:r>
              <a:rPr lang="en-AU" sz="1600" dirty="0"/>
              <a:t>of the company/license) make any representation or warranty, express or implied, as to the accuracy, reliability or completeness of the information contained in this presentation and nothing contained in this presentation is, or shall be relied upon as a promise of representation, whether as to the past or the future.</a:t>
            </a:r>
          </a:p>
          <a:p>
            <a:pPr marL="270000">
              <a:lnSpc>
                <a:spcPts val="1700"/>
              </a:lnSpc>
              <a:buFont typeface="+mj-lt"/>
              <a:buAutoNum type="alphaLcPeriod"/>
            </a:pPr>
            <a:r>
              <a:rPr lang="en-AU" sz="1600" dirty="0"/>
              <a:t>except insofar as liability under any law cannot be excluded, the Beneficiaries shall have no liability arising in respect of the information contained in or not contained in this presentation.</a:t>
            </a:r>
          </a:p>
          <a:p>
            <a:pPr marL="270000">
              <a:lnSpc>
                <a:spcPts val="1700"/>
              </a:lnSpc>
              <a:buFont typeface="+mj-lt"/>
              <a:buAutoNum type="alphaLcPeriod"/>
            </a:pPr>
            <a:r>
              <a:rPr lang="en-AU" sz="1600" dirty="0"/>
              <a:t>statements in this presentation are made as of the date of this presentation unless otherwise stated.</a:t>
            </a:r>
          </a:p>
          <a:p>
            <a:pPr marL="270000">
              <a:lnSpc>
                <a:spcPts val="1700"/>
              </a:lnSpc>
              <a:buFont typeface="+mj-lt"/>
              <a:buAutoNum type="alphaLcPeriod"/>
            </a:pPr>
            <a:r>
              <a:rPr lang="en-AU" sz="1800" b="1" dirty="0"/>
              <a:t>this is a general presentation only and it is not a recommendation and there is no consideration of the personal circumstances of any person;</a:t>
            </a:r>
            <a:br>
              <a:rPr lang="en-AU" sz="1800" b="1" dirty="0"/>
            </a:br>
            <a:r>
              <a:rPr lang="en-AU" sz="1800" b="1" u="sng" dirty="0"/>
              <a:t>under no circumstances should this be taken as financial advice.</a:t>
            </a:r>
          </a:p>
        </p:txBody>
      </p:sp>
      <p:sp>
        <p:nvSpPr>
          <p:cNvPr id="5" name="Slide Number Placeholder 4"/>
          <p:cNvSpPr>
            <a:spLocks noGrp="1"/>
          </p:cNvSpPr>
          <p:nvPr>
            <p:ph type="sldNum" sz="quarter" idx="12"/>
          </p:nvPr>
        </p:nvSpPr>
        <p:spPr/>
        <p:txBody>
          <a:bodyPr/>
          <a:lstStyle/>
          <a:p>
            <a:fld id="{7A2D913B-E224-9242-B423-73FC46C317B5}" type="slidenum">
              <a:rPr lang="en-US" smtClean="0"/>
              <a:t>1</a:t>
            </a:fld>
            <a:endParaRPr lang="en-US" dirty="0"/>
          </a:p>
        </p:txBody>
      </p:sp>
    </p:spTree>
    <p:extLst>
      <p:ext uri="{BB962C8B-B14F-4D97-AF65-F5344CB8AC3E}">
        <p14:creationId xmlns:p14="http://schemas.microsoft.com/office/powerpoint/2010/main" val="39628821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1500" dirty="0"/>
              <a:t/>
            </a:r>
            <a:br>
              <a:rPr lang="en-AU" sz="1500" dirty="0"/>
            </a:br>
            <a:r>
              <a:rPr lang="en-AU" sz="2800" dirty="0"/>
              <a:t>Overview</a:t>
            </a:r>
            <a:endParaRPr lang="en-US" sz="2800" dirty="0"/>
          </a:p>
        </p:txBody>
      </p:sp>
      <p:sp>
        <p:nvSpPr>
          <p:cNvPr id="3" name="Content Placeholder 2"/>
          <p:cNvSpPr>
            <a:spLocks noGrp="1"/>
          </p:cNvSpPr>
          <p:nvPr>
            <p:ph idx="1"/>
          </p:nvPr>
        </p:nvSpPr>
        <p:spPr>
          <a:xfrm>
            <a:off x="416151" y="352907"/>
            <a:ext cx="8918917" cy="5143500"/>
          </a:xfrm>
        </p:spPr>
        <p:txBody>
          <a:bodyPr/>
          <a:lstStyle/>
          <a:p>
            <a:pPr lvl="0" indent="0" defTabSz="914400" fontAlgn="base">
              <a:lnSpc>
                <a:spcPts val="1200"/>
              </a:lnSpc>
              <a:spcBef>
                <a:spcPct val="0"/>
              </a:spcBef>
              <a:spcAft>
                <a:spcPct val="0"/>
              </a:spcAft>
              <a:buNone/>
            </a:pPr>
            <a:endParaRPr lang="en-AU" sz="1500" b="1" dirty="0">
              <a:solidFill>
                <a:srgbClr val="891635"/>
              </a:solidFill>
            </a:endParaRPr>
          </a:p>
          <a:p>
            <a:pPr lvl="0" indent="0" defTabSz="914400" fontAlgn="base">
              <a:lnSpc>
                <a:spcPts val="1200"/>
              </a:lnSpc>
              <a:spcBef>
                <a:spcPct val="0"/>
              </a:spcBef>
              <a:spcAft>
                <a:spcPct val="0"/>
              </a:spcAft>
              <a:buNone/>
            </a:pPr>
            <a:endParaRPr lang="en-AU" sz="3000" b="1" dirty="0">
              <a:solidFill>
                <a:srgbClr val="891635"/>
              </a:solidFill>
            </a:endParaRPr>
          </a:p>
          <a:p>
            <a:pPr lvl="0" indent="0" defTabSz="914400" fontAlgn="base">
              <a:lnSpc>
                <a:spcPts val="1200"/>
              </a:lnSpc>
              <a:spcBef>
                <a:spcPct val="0"/>
              </a:spcBef>
              <a:spcAft>
                <a:spcPct val="0"/>
              </a:spcAft>
              <a:buNone/>
            </a:pPr>
            <a:endParaRPr lang="en-AU" sz="3000" b="1" dirty="0">
              <a:solidFill>
                <a:srgbClr val="891635"/>
              </a:solidFill>
            </a:endParaRPr>
          </a:p>
          <a:p>
            <a:pPr lvl="0" indent="0" defTabSz="914400" fontAlgn="base">
              <a:lnSpc>
                <a:spcPts val="1200"/>
              </a:lnSpc>
              <a:spcBef>
                <a:spcPct val="0"/>
              </a:spcBef>
              <a:spcAft>
                <a:spcPct val="0"/>
              </a:spcAft>
              <a:buNone/>
            </a:pPr>
            <a:endParaRPr lang="en-AU" sz="3000" b="1" dirty="0">
              <a:solidFill>
                <a:srgbClr val="891635"/>
              </a:solidFill>
            </a:endParaRPr>
          </a:p>
          <a:p>
            <a:pPr indent="0">
              <a:buNone/>
            </a:pPr>
            <a:endParaRPr lang="en-AU" sz="1600" dirty="0">
              <a:ea typeface="Geneva" charset="0"/>
            </a:endParaRPr>
          </a:p>
          <a:p>
            <a:pPr indent="0">
              <a:lnSpc>
                <a:spcPct val="150000"/>
              </a:lnSpc>
              <a:buNone/>
            </a:pPr>
            <a:r>
              <a:rPr lang="en-AU" sz="2400" b="1" dirty="0">
                <a:solidFill>
                  <a:srgbClr val="BCA670"/>
                </a:solidFill>
                <a:ea typeface="Geneva" charset="0"/>
              </a:rPr>
              <a:t>	</a:t>
            </a:r>
            <a:r>
              <a:rPr lang="en-AU" sz="2400" b="1" dirty="0" smtClean="0">
                <a:solidFill>
                  <a:srgbClr val="BCA670"/>
                </a:solidFill>
                <a:ea typeface="Geneva" charset="0"/>
              </a:rPr>
              <a:t> </a:t>
            </a:r>
            <a:r>
              <a:rPr lang="en-AU" sz="2400" b="1" dirty="0">
                <a:ea typeface="Geneva" charset="0"/>
              </a:rPr>
              <a:t>Key Metrics</a:t>
            </a:r>
          </a:p>
          <a:p>
            <a:pPr indent="0">
              <a:lnSpc>
                <a:spcPct val="150000"/>
              </a:lnSpc>
              <a:buNone/>
            </a:pPr>
            <a:r>
              <a:rPr lang="en-AU" sz="2400" b="1" dirty="0">
                <a:solidFill>
                  <a:srgbClr val="BCA670"/>
                </a:solidFill>
                <a:ea typeface="Geneva" charset="0"/>
              </a:rPr>
              <a:t>	 </a:t>
            </a:r>
            <a:r>
              <a:rPr lang="en-AU" sz="2400" b="1" dirty="0" smtClean="0">
                <a:solidFill>
                  <a:srgbClr val="BCA670"/>
                </a:solidFill>
                <a:ea typeface="Geneva" charset="0"/>
              </a:rPr>
              <a:t>Katana </a:t>
            </a:r>
            <a:r>
              <a:rPr lang="en-AU" sz="2400" b="1" dirty="0">
                <a:solidFill>
                  <a:srgbClr val="BCA670"/>
                </a:solidFill>
                <a:ea typeface="Geneva" charset="0"/>
              </a:rPr>
              <a:t>Profile – Personnel </a:t>
            </a:r>
            <a:endParaRPr lang="en-AU" sz="2400" b="1" dirty="0" smtClean="0">
              <a:solidFill>
                <a:srgbClr val="BCA670"/>
              </a:solidFill>
              <a:ea typeface="Geneva" charset="0"/>
            </a:endParaRPr>
          </a:p>
          <a:p>
            <a:pPr indent="0">
              <a:lnSpc>
                <a:spcPct val="150000"/>
              </a:lnSpc>
              <a:buNone/>
            </a:pPr>
            <a:r>
              <a:rPr lang="en-US" sz="2400" b="1" dirty="0" smtClean="0">
                <a:ea typeface="Geneva" charset="0"/>
              </a:rPr>
              <a:t>        Investment Approach</a:t>
            </a:r>
          </a:p>
          <a:p>
            <a:pPr indent="0">
              <a:lnSpc>
                <a:spcPct val="150000"/>
              </a:lnSpc>
              <a:buNone/>
            </a:pPr>
            <a:r>
              <a:rPr lang="en-US" sz="2400" b="1" dirty="0">
                <a:solidFill>
                  <a:srgbClr val="BCA670"/>
                </a:solidFill>
              </a:rPr>
              <a:t>	</a:t>
            </a:r>
            <a:r>
              <a:rPr lang="en-US" sz="2400" b="1" dirty="0" smtClean="0">
                <a:solidFill>
                  <a:srgbClr val="BCA670"/>
                </a:solidFill>
              </a:rPr>
              <a:t> </a:t>
            </a:r>
            <a:r>
              <a:rPr lang="en-AU" sz="2400" b="1" dirty="0" smtClean="0">
                <a:solidFill>
                  <a:srgbClr val="BCA670"/>
                </a:solidFill>
                <a:ea typeface="Geneva" charset="0"/>
              </a:rPr>
              <a:t> </a:t>
            </a:r>
            <a:r>
              <a:rPr lang="en-AU" sz="2400" b="1" dirty="0">
                <a:solidFill>
                  <a:srgbClr val="BCA670"/>
                </a:solidFill>
                <a:ea typeface="Geneva" charset="0"/>
              </a:rPr>
              <a:t>Fund Performance &amp; Opportunity	</a:t>
            </a:r>
            <a:r>
              <a:rPr lang="en-AU" sz="2400" b="1" dirty="0">
                <a:ea typeface="Geneva" charset="0"/>
              </a:rPr>
              <a:t>	</a:t>
            </a:r>
            <a:endParaRPr lang="en-AU" sz="2400" b="1" dirty="0" smtClean="0">
              <a:ea typeface="Geneva" charset="0"/>
            </a:endParaRPr>
          </a:p>
          <a:p>
            <a:pPr marL="0" lvl="1" indent="0">
              <a:lnSpc>
                <a:spcPct val="150000"/>
              </a:lnSpc>
              <a:spcBef>
                <a:spcPts val="500"/>
              </a:spcBef>
              <a:buNone/>
            </a:pPr>
            <a:r>
              <a:rPr lang="en-AU" sz="2400" b="1" dirty="0" smtClean="0">
                <a:solidFill>
                  <a:srgbClr val="BCA670"/>
                </a:solidFill>
              </a:rPr>
              <a:t>        </a:t>
            </a:r>
            <a:endParaRPr lang="en-AU" sz="2400" b="1" dirty="0">
              <a:solidFill>
                <a:srgbClr val="BCA670"/>
              </a:solidFill>
            </a:endParaRPr>
          </a:p>
          <a:p>
            <a:pPr indent="0">
              <a:lnSpc>
                <a:spcPct val="150000"/>
              </a:lnSpc>
              <a:buNone/>
            </a:pPr>
            <a:endParaRPr lang="en-AU" sz="2400" b="1" dirty="0">
              <a:ea typeface="Geneva" charset="0"/>
            </a:endParaRPr>
          </a:p>
        </p:txBody>
      </p:sp>
      <p:sp>
        <p:nvSpPr>
          <p:cNvPr id="5" name="Slide Number Placeholder 4"/>
          <p:cNvSpPr>
            <a:spLocks noGrp="1"/>
          </p:cNvSpPr>
          <p:nvPr>
            <p:ph type="sldNum" sz="quarter" idx="12"/>
          </p:nvPr>
        </p:nvSpPr>
        <p:spPr/>
        <p:txBody>
          <a:bodyPr/>
          <a:lstStyle/>
          <a:p>
            <a:fld id="{7A2D913B-E224-9242-B423-73FC46C317B5}" type="slidenum">
              <a:rPr lang="en-US" smtClean="0"/>
              <a:t>2</a:t>
            </a:fld>
            <a:endParaRPr lang="en-US" dirty="0"/>
          </a:p>
        </p:txBody>
      </p:sp>
    </p:spTree>
    <p:extLst>
      <p:ext uri="{BB962C8B-B14F-4D97-AF65-F5344CB8AC3E}">
        <p14:creationId xmlns:p14="http://schemas.microsoft.com/office/powerpoint/2010/main" val="256888395"/>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Key Metrics</a:t>
            </a:r>
            <a:endParaRPr lang="en-AU" dirty="0"/>
          </a:p>
        </p:txBody>
      </p:sp>
      <p:sp>
        <p:nvSpPr>
          <p:cNvPr id="3" name="Content Placeholder 2"/>
          <p:cNvSpPr>
            <a:spLocks noGrp="1"/>
          </p:cNvSpPr>
          <p:nvPr>
            <p:ph idx="1"/>
          </p:nvPr>
        </p:nvSpPr>
        <p:spPr/>
        <p:txBody>
          <a:bodyPr/>
          <a:lstStyle/>
          <a:p>
            <a:pPr indent="0">
              <a:buNone/>
              <a:defRPr/>
            </a:pPr>
            <a:r>
              <a:rPr lang="en-AU" sz="2400" b="1" dirty="0" smtClean="0">
                <a:solidFill>
                  <a:srgbClr val="891635"/>
                </a:solidFill>
              </a:rPr>
              <a:t>FY17 Performance </a:t>
            </a:r>
            <a:r>
              <a:rPr lang="en-AU" sz="2400" b="1" dirty="0">
                <a:solidFill>
                  <a:srgbClr val="891635"/>
                </a:solidFill>
              </a:rPr>
              <a:t>vs Benchmark</a:t>
            </a:r>
          </a:p>
          <a:p>
            <a:pPr lvl="1">
              <a:buFont typeface="Arial" panose="020B0604020202020204" pitchFamily="34" charset="0"/>
              <a:buChar char="•"/>
            </a:pPr>
            <a:r>
              <a:rPr lang="en-AU" sz="1800" dirty="0" smtClean="0"/>
              <a:t>Gross Investment Return </a:t>
            </a:r>
            <a:r>
              <a:rPr lang="en-AU" sz="1800" dirty="0"/>
              <a:t> </a:t>
            </a:r>
            <a:r>
              <a:rPr lang="en-AU" sz="1800" dirty="0" smtClean="0"/>
              <a:t>6.23% vs Benchmark (All Ords Index</a:t>
            </a:r>
            <a:r>
              <a:rPr lang="en-AU" sz="1800" dirty="0"/>
              <a:t>) </a:t>
            </a:r>
            <a:r>
              <a:rPr lang="en-AU" sz="1800" dirty="0" smtClean="0"/>
              <a:t>+8.54% </a:t>
            </a:r>
          </a:p>
          <a:p>
            <a:pPr lvl="1"/>
            <a:endParaRPr lang="en-AU" dirty="0"/>
          </a:p>
          <a:p>
            <a:pPr indent="0">
              <a:buNone/>
              <a:defRPr/>
            </a:pPr>
            <a:r>
              <a:rPr lang="en-AU" sz="2400" b="1" dirty="0">
                <a:solidFill>
                  <a:srgbClr val="891635"/>
                </a:solidFill>
              </a:rPr>
              <a:t>In Context - </a:t>
            </a:r>
            <a:r>
              <a:rPr lang="en-AU" sz="2400" b="1" dirty="0" smtClean="0">
                <a:solidFill>
                  <a:srgbClr val="891635"/>
                </a:solidFill>
              </a:rPr>
              <a:t>11 </a:t>
            </a:r>
            <a:r>
              <a:rPr lang="en-AU" sz="2400" b="1" dirty="0">
                <a:solidFill>
                  <a:srgbClr val="891635"/>
                </a:solidFill>
              </a:rPr>
              <a:t>Year Performance vs Benchmark</a:t>
            </a:r>
          </a:p>
          <a:p>
            <a:pPr lvl="1">
              <a:buFont typeface="Arial" panose="020B0604020202020204" pitchFamily="34" charset="0"/>
              <a:buChar char="•"/>
            </a:pPr>
            <a:r>
              <a:rPr lang="en-AU" sz="1800" dirty="0"/>
              <a:t>Outperformed the index benchmark in 8 out of </a:t>
            </a:r>
            <a:r>
              <a:rPr lang="en-AU" sz="1800" dirty="0" smtClean="0"/>
              <a:t>11 </a:t>
            </a:r>
            <a:r>
              <a:rPr lang="en-AU" sz="1800" dirty="0"/>
              <a:t>years</a:t>
            </a:r>
          </a:p>
          <a:p>
            <a:pPr lvl="1"/>
            <a:endParaRPr lang="en-AU" dirty="0"/>
          </a:p>
          <a:p>
            <a:pPr indent="0">
              <a:buNone/>
              <a:defRPr/>
            </a:pPr>
            <a:r>
              <a:rPr lang="en-AU" sz="2400" b="1" dirty="0" smtClean="0">
                <a:solidFill>
                  <a:srgbClr val="891635"/>
                </a:solidFill>
              </a:rPr>
              <a:t>Dividends </a:t>
            </a:r>
            <a:endParaRPr lang="en-AU" sz="2400" b="1" dirty="0">
              <a:solidFill>
                <a:srgbClr val="891635"/>
              </a:solidFill>
            </a:endParaRPr>
          </a:p>
          <a:p>
            <a:pPr lvl="1">
              <a:buFont typeface="Arial" panose="020B0604020202020204" pitchFamily="34" charset="0"/>
              <a:buChar char="•"/>
            </a:pPr>
            <a:r>
              <a:rPr lang="en-AU" sz="1800" dirty="0" smtClean="0"/>
              <a:t>Paid 4x quarterly dividends totalling 2c per share (Average ~70% franked)</a:t>
            </a:r>
          </a:p>
          <a:p>
            <a:pPr lvl="1">
              <a:buFont typeface="Arial" panose="020B0604020202020204" pitchFamily="34" charset="0"/>
              <a:buChar char="•"/>
            </a:pPr>
            <a:r>
              <a:rPr lang="en-AU" sz="1800" dirty="0" smtClean="0"/>
              <a:t>Dividend yield below prior years and expected to increase in FY18</a:t>
            </a:r>
          </a:p>
          <a:p>
            <a:pPr lvl="1"/>
            <a:endParaRPr lang="en-AU" dirty="0"/>
          </a:p>
          <a:p>
            <a:pPr indent="0">
              <a:buNone/>
              <a:defRPr/>
            </a:pPr>
            <a:r>
              <a:rPr lang="en-AU" sz="2400" b="1" dirty="0" smtClean="0">
                <a:solidFill>
                  <a:srgbClr val="891635"/>
                </a:solidFill>
              </a:rPr>
              <a:t>FY18 </a:t>
            </a:r>
            <a:r>
              <a:rPr lang="en-AU" sz="2400" b="1" dirty="0">
                <a:solidFill>
                  <a:srgbClr val="891635"/>
                </a:solidFill>
              </a:rPr>
              <a:t>YTD </a:t>
            </a:r>
            <a:r>
              <a:rPr lang="en-AU" sz="2400" b="1" dirty="0" smtClean="0">
                <a:solidFill>
                  <a:srgbClr val="891635"/>
                </a:solidFill>
              </a:rPr>
              <a:t>Strong Start</a:t>
            </a:r>
          </a:p>
          <a:p>
            <a:pPr lvl="1">
              <a:buFont typeface="Arial" panose="020B0604020202020204" pitchFamily="34" charset="0"/>
              <a:buChar char="•"/>
            </a:pPr>
            <a:r>
              <a:rPr lang="en-AU" sz="1800" dirty="0" smtClean="0"/>
              <a:t>YTD performance +11.19% vs Benchmark 3.68% (as at 31</a:t>
            </a:r>
            <a:r>
              <a:rPr lang="en-AU" sz="1800" baseline="30000" dirty="0" smtClean="0"/>
              <a:t>st</a:t>
            </a:r>
            <a:r>
              <a:rPr lang="en-AU" sz="1800" dirty="0" smtClean="0"/>
              <a:t> October 2017) </a:t>
            </a:r>
            <a:endParaRPr lang="en-AU" sz="1800" dirty="0"/>
          </a:p>
          <a:p>
            <a:pPr lvl="1"/>
            <a:endParaRPr lang="en-AU" dirty="0" smtClean="0"/>
          </a:p>
          <a:p>
            <a:endParaRPr lang="en-AU" dirty="0" smtClean="0"/>
          </a:p>
          <a:p>
            <a:endParaRPr lang="en-AU" dirty="0"/>
          </a:p>
          <a:p>
            <a:endParaRPr lang="en-AU" dirty="0" smtClean="0"/>
          </a:p>
          <a:p>
            <a:endParaRPr lang="en-AU" dirty="0"/>
          </a:p>
          <a:p>
            <a:endParaRPr lang="en-AU" dirty="0"/>
          </a:p>
        </p:txBody>
      </p:sp>
      <p:sp>
        <p:nvSpPr>
          <p:cNvPr id="4" name="Footer Placeholder 3"/>
          <p:cNvSpPr>
            <a:spLocks noGrp="1"/>
          </p:cNvSpPr>
          <p:nvPr>
            <p:ph type="ftr" sz="quarter" idx="11"/>
          </p:nvPr>
        </p:nvSpPr>
        <p:spPr>
          <a:xfrm>
            <a:off x="724618" y="6633709"/>
            <a:ext cx="6295381" cy="45719"/>
          </a:xfrm>
        </p:spPr>
        <p:txBody>
          <a:bodyPr/>
          <a:lstStyle/>
          <a:p>
            <a:r>
              <a:rPr lang="en-GB" b="1" i="1" dirty="0" smtClean="0"/>
              <a:t>“</a:t>
            </a:r>
            <a:endParaRPr lang="en-GB" i="1" dirty="0" smtClean="0"/>
          </a:p>
        </p:txBody>
      </p:sp>
      <p:sp>
        <p:nvSpPr>
          <p:cNvPr id="5" name="Slide Number Placeholder 4"/>
          <p:cNvSpPr>
            <a:spLocks noGrp="1"/>
          </p:cNvSpPr>
          <p:nvPr>
            <p:ph type="sldNum" sz="quarter" idx="12"/>
          </p:nvPr>
        </p:nvSpPr>
        <p:spPr/>
        <p:txBody>
          <a:bodyPr/>
          <a:lstStyle/>
          <a:p>
            <a:fld id="{7A2D913B-E224-9242-B423-73FC46C317B5}" type="slidenum">
              <a:rPr lang="en-US" smtClean="0"/>
              <a:t>3</a:t>
            </a:fld>
            <a:endParaRPr lang="en-US" dirty="0"/>
          </a:p>
        </p:txBody>
      </p:sp>
    </p:spTree>
    <p:extLst>
      <p:ext uri="{BB962C8B-B14F-4D97-AF65-F5344CB8AC3E}">
        <p14:creationId xmlns:p14="http://schemas.microsoft.com/office/powerpoint/2010/main" val="5093966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b="0" dirty="0"/>
              <a:t>Katana Profile – Personnel</a:t>
            </a:r>
            <a:r>
              <a:rPr lang="en-AU" sz="2000" dirty="0"/>
              <a:t/>
            </a:r>
            <a:br>
              <a:rPr lang="en-AU" sz="2000" dirty="0"/>
            </a:br>
            <a:r>
              <a:rPr lang="en-AU" sz="2800" dirty="0"/>
              <a:t>Investment Staff</a:t>
            </a:r>
            <a:endParaRPr lang="en-US" sz="2800" dirty="0"/>
          </a:p>
        </p:txBody>
      </p:sp>
      <p:sp>
        <p:nvSpPr>
          <p:cNvPr id="3" name="Content Placeholder 2"/>
          <p:cNvSpPr>
            <a:spLocks noGrp="1"/>
          </p:cNvSpPr>
          <p:nvPr>
            <p:ph idx="1"/>
          </p:nvPr>
        </p:nvSpPr>
        <p:spPr>
          <a:xfrm>
            <a:off x="540000" y="1368000"/>
            <a:ext cx="8280000" cy="5040000"/>
          </a:xfrm>
        </p:spPr>
        <p:txBody>
          <a:bodyPr/>
          <a:lstStyle/>
          <a:p>
            <a:pPr indent="0">
              <a:buNone/>
              <a:defRPr/>
            </a:pPr>
            <a:r>
              <a:rPr lang="en-AU" sz="2400" b="1" dirty="0" smtClean="0">
                <a:solidFill>
                  <a:srgbClr val="891635"/>
                </a:solidFill>
              </a:rPr>
              <a:t>Manager – Skills and Experience</a:t>
            </a:r>
            <a:endParaRPr lang="en-AU" sz="2400" b="1" dirty="0">
              <a:solidFill>
                <a:srgbClr val="891635"/>
              </a:solidFill>
            </a:endParaRPr>
          </a:p>
          <a:p>
            <a:pPr lvl="1">
              <a:buFont typeface="Arial" panose="020B0604020202020204" pitchFamily="34" charset="0"/>
              <a:buChar char="•"/>
              <a:defRPr/>
            </a:pPr>
            <a:r>
              <a:rPr lang="en-AU" sz="1800" dirty="0" smtClean="0"/>
              <a:t>	</a:t>
            </a:r>
            <a:r>
              <a:rPr lang="en-AU" sz="1800" dirty="0"/>
              <a:t>Combined direct investment experience of &gt;</a:t>
            </a:r>
            <a:r>
              <a:rPr lang="en-AU" sz="1800" dirty="0" smtClean="0"/>
              <a:t>110 years</a:t>
            </a:r>
            <a:endParaRPr lang="en-AU" sz="1800" dirty="0"/>
          </a:p>
          <a:p>
            <a:pPr lvl="1">
              <a:buFont typeface="Arial" panose="020B0604020202020204" pitchFamily="34" charset="0"/>
              <a:buChar char="•"/>
              <a:defRPr/>
            </a:pPr>
            <a:r>
              <a:rPr lang="en-AU" sz="1800" dirty="0"/>
              <a:t>	Covers 4 stock market cycles</a:t>
            </a:r>
          </a:p>
          <a:p>
            <a:pPr lvl="1">
              <a:buFont typeface="Arial" panose="020B0604020202020204" pitchFamily="34" charset="0"/>
              <a:buChar char="•"/>
              <a:defRPr/>
            </a:pPr>
            <a:r>
              <a:rPr lang="en-AU" sz="1800" dirty="0"/>
              <a:t>	Professional Qualifications - economics, business, accounting, investment  </a:t>
            </a:r>
            <a:r>
              <a:rPr lang="en-AU" sz="1800" dirty="0" smtClean="0"/>
              <a:t>	analysis</a:t>
            </a:r>
            <a:r>
              <a:rPr lang="en-AU" sz="1800" dirty="0"/>
              <a:t>, </a:t>
            </a:r>
            <a:r>
              <a:rPr lang="en-AU" sz="1800" dirty="0" smtClean="0"/>
              <a:t>mining</a:t>
            </a:r>
            <a:r>
              <a:rPr lang="en-AU" sz="1800" dirty="0"/>
              <a:t>, geology</a:t>
            </a:r>
          </a:p>
          <a:p>
            <a:pPr lvl="1">
              <a:buFont typeface="Arial" panose="020B0604020202020204" pitchFamily="34" charset="0"/>
              <a:buChar char="•"/>
              <a:defRPr/>
            </a:pPr>
            <a:r>
              <a:rPr lang="en-AU" sz="1800" dirty="0"/>
              <a:t>	Diverse Backgrounds – domestic, international</a:t>
            </a:r>
          </a:p>
          <a:p>
            <a:pPr lvl="1">
              <a:buFont typeface="Arial" panose="020B0604020202020204" pitchFamily="34" charset="0"/>
              <a:buChar char="•"/>
              <a:defRPr/>
            </a:pPr>
            <a:r>
              <a:rPr lang="en-AU" sz="1800" dirty="0" smtClean="0"/>
              <a:t>	Results Focused</a:t>
            </a:r>
          </a:p>
          <a:p>
            <a:pPr lvl="1">
              <a:buFont typeface="Arial" panose="020B0604020202020204" pitchFamily="34" charset="0"/>
              <a:buChar char="•"/>
              <a:defRPr/>
            </a:pPr>
            <a:r>
              <a:rPr lang="en-AU" sz="1800" dirty="0"/>
              <a:t>	Strong Processes - rigorous decision-making.</a:t>
            </a:r>
          </a:p>
          <a:p>
            <a:pPr lvl="1">
              <a:buFont typeface="Arial" panose="020B0604020202020204" pitchFamily="34" charset="0"/>
              <a:buChar char="•"/>
              <a:defRPr/>
            </a:pPr>
            <a:r>
              <a:rPr lang="en-AU" sz="1800" dirty="0" smtClean="0"/>
              <a:t>	Media Recognition - regular contributions to all forms of media</a:t>
            </a:r>
          </a:p>
          <a:p>
            <a:pPr lvl="1">
              <a:buFont typeface="Arial" panose="020B0604020202020204" pitchFamily="34" charset="0"/>
              <a:buChar char="•"/>
              <a:defRPr/>
            </a:pPr>
            <a:r>
              <a:rPr lang="en-AU" sz="1800" dirty="0"/>
              <a:t>	Aligned Interests - managers personally own ~</a:t>
            </a:r>
            <a:r>
              <a:rPr lang="en-AU" sz="1800" dirty="0" smtClean="0"/>
              <a:t>22% </a:t>
            </a:r>
            <a:r>
              <a:rPr lang="en-AU" sz="1800" dirty="0"/>
              <a:t>of </a:t>
            </a:r>
            <a:r>
              <a:rPr lang="en-AU" sz="1800" dirty="0" smtClean="0"/>
              <a:t>FUM</a:t>
            </a:r>
            <a:endParaRPr lang="en-AU" sz="1800" dirty="0"/>
          </a:p>
        </p:txBody>
      </p:sp>
      <p:sp>
        <p:nvSpPr>
          <p:cNvPr id="5" name="Slide Number Placeholder 4"/>
          <p:cNvSpPr>
            <a:spLocks noGrp="1"/>
          </p:cNvSpPr>
          <p:nvPr>
            <p:ph type="sldNum" sz="quarter" idx="12"/>
          </p:nvPr>
        </p:nvSpPr>
        <p:spPr/>
        <p:txBody>
          <a:bodyPr/>
          <a:lstStyle/>
          <a:p>
            <a:fld id="{7A2D913B-E224-9242-B423-73FC46C317B5}" type="slidenum">
              <a:rPr lang="en-US" smtClean="0"/>
              <a:t>4</a:t>
            </a:fld>
            <a:endParaRPr lang="en-US" dirty="0"/>
          </a:p>
        </p:txBody>
      </p:sp>
    </p:spTree>
    <p:extLst>
      <p:ext uri="{BB962C8B-B14F-4D97-AF65-F5344CB8AC3E}">
        <p14:creationId xmlns:p14="http://schemas.microsoft.com/office/powerpoint/2010/main" val="4278312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b="0" dirty="0"/>
              <a:t>Katana Profile - Personnel</a:t>
            </a:r>
            <a:r>
              <a:rPr lang="en-AU" dirty="0"/>
              <a:t/>
            </a:r>
            <a:br>
              <a:rPr lang="en-AU" dirty="0"/>
            </a:br>
            <a:r>
              <a:rPr lang="en-AU" sz="2800" dirty="0"/>
              <a:t>Support Staff &amp; Service Providers</a:t>
            </a:r>
            <a:endParaRPr lang="en-US" sz="28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43611577"/>
              </p:ext>
            </p:extLst>
          </p:nvPr>
        </p:nvGraphicFramePr>
        <p:xfrm>
          <a:off x="539750" y="1260475"/>
          <a:ext cx="8280000" cy="4663540"/>
        </p:xfrm>
        <a:graphic>
          <a:graphicData uri="http://schemas.openxmlformats.org/drawingml/2006/table">
            <a:tbl>
              <a:tblPr firstRow="1" bandRow="1">
                <a:tableStyleId>{2D5ABB26-0587-4C30-8999-92F81FD0307C}</a:tableStyleId>
              </a:tblPr>
              <a:tblGrid>
                <a:gridCol w="1776560">
                  <a:extLst>
                    <a:ext uri="{9D8B030D-6E8A-4147-A177-3AD203B41FA5}">
                      <a16:colId xmlns:a16="http://schemas.microsoft.com/office/drawing/2014/main" xmlns="" val="20000"/>
                    </a:ext>
                  </a:extLst>
                </a:gridCol>
                <a:gridCol w="1952730">
                  <a:extLst>
                    <a:ext uri="{9D8B030D-6E8A-4147-A177-3AD203B41FA5}">
                      <a16:colId xmlns:a16="http://schemas.microsoft.com/office/drawing/2014/main" xmlns="" val="20001"/>
                    </a:ext>
                  </a:extLst>
                </a:gridCol>
                <a:gridCol w="4550710">
                  <a:extLst>
                    <a:ext uri="{9D8B030D-6E8A-4147-A177-3AD203B41FA5}">
                      <a16:colId xmlns:a16="http://schemas.microsoft.com/office/drawing/2014/main" xmlns="" val="20002"/>
                    </a:ext>
                  </a:extLst>
                </a:gridCol>
              </a:tblGrid>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50" b="1" i="0" baseline="0" dirty="0">
                          <a:solidFill>
                            <a:srgbClr val="891635"/>
                          </a:solidFill>
                        </a:rPr>
                        <a:t>General</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50" b="1" i="0" baseline="0" dirty="0">
                          <a:solidFill>
                            <a:srgbClr val="891635"/>
                          </a:solidFill>
                        </a:rPr>
                        <a:t>Katana Asset Management</a:t>
                      </a:r>
                    </a:p>
                  </a:txBody>
                  <a:tcPr marL="0" marR="180000" marT="36000" marB="36000">
                    <a:lnT w="19050" cap="flat" cmpd="sng" algn="ctr">
                      <a:solidFill>
                        <a:srgbClr val="BCA670"/>
                      </a:solidFill>
                      <a:prstDash val="solid"/>
                      <a:round/>
                      <a:headEnd type="none" w="med" len="med"/>
                      <a:tailEnd type="none" w="med" len="med"/>
                    </a:lnT>
                    <a:gradFill flip="none" rotWithShape="1">
                      <a:gsLst>
                        <a:gs pos="0">
                          <a:schemeClr val="bg1">
                            <a:alpha val="0"/>
                          </a:schemeClr>
                        </a:gs>
                        <a:gs pos="100000">
                          <a:schemeClr val="bg1"/>
                        </a:gs>
                      </a:gsLst>
                      <a:lin ang="0" scaled="1"/>
                      <a:tileRect/>
                    </a:gradFill>
                  </a:tcPr>
                </a:tc>
                <a:tc>
                  <a:txBody>
                    <a:bodyPr/>
                    <a:lstStyle/>
                    <a:p>
                      <a:r>
                        <a:rPr lang="en-US" altLang="en-US" sz="1200" b="1" i="0" kern="0" baseline="0" dirty="0">
                          <a:solidFill>
                            <a:srgbClr val="3D505A"/>
                          </a:solidFill>
                        </a:rPr>
                        <a:t>Address</a:t>
                      </a:r>
                      <a:endParaRPr lang="en-US" sz="1200" b="1" i="0" baseline="0" dirty="0">
                        <a:solidFill>
                          <a:srgbClr val="3D505A"/>
                        </a:solidFill>
                      </a:endParaRPr>
                    </a:p>
                  </a:txBody>
                  <a:tcPr marL="108000" marR="180000" marT="36000" marB="36000">
                    <a:lnT w="190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r>
                        <a:rPr lang="en-US" altLang="en-US" sz="1400" b="0" i="0" kern="0" baseline="0" dirty="0">
                          <a:solidFill>
                            <a:srgbClr val="3D505A"/>
                          </a:solidFill>
                          <a:latin typeface="+mn-lt"/>
                          <a:ea typeface="+mn-ea"/>
                          <a:cs typeface="+mn-cs"/>
                        </a:rPr>
                        <a:t>AMP Building, Level 16, 140 St Georges Terrace, Perth</a:t>
                      </a:r>
                      <a:endParaRPr lang="en-US" sz="1400" b="0" i="0" kern="0" baseline="0" dirty="0">
                        <a:solidFill>
                          <a:srgbClr val="3D505A"/>
                        </a:solidFill>
                        <a:latin typeface="+mn-lt"/>
                        <a:ea typeface="+mn-ea"/>
                        <a:cs typeface="+mn-cs"/>
                      </a:endParaRPr>
                    </a:p>
                  </a:txBody>
                  <a:tcPr marL="108000" marR="180000" marT="36000" marB="36000">
                    <a:lnT w="190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0"/>
                  </a:ext>
                </a:extLst>
              </a:tr>
              <a:tr h="370840">
                <a:tc>
                  <a:txBody>
                    <a:bodyPr/>
                    <a:lstStyle/>
                    <a:p>
                      <a:endParaRPr lang="en-US" sz="1250" b="1" i="0" baseline="0" dirty="0">
                        <a:solidFill>
                          <a:srgbClr val="891635"/>
                        </a:solidFill>
                      </a:endParaRPr>
                    </a:p>
                  </a:txBody>
                  <a:tcPr marL="0" marR="180000" marT="36000" marB="36000">
                    <a:gradFill flip="none" rotWithShape="1">
                      <a:gsLst>
                        <a:gs pos="0">
                          <a:schemeClr val="bg1">
                            <a:alpha val="0"/>
                          </a:schemeClr>
                        </a:gs>
                        <a:gs pos="100000">
                          <a:schemeClr val="bg1"/>
                        </a:gs>
                      </a:gsLst>
                      <a:lin ang="0" scaled="1"/>
                      <a:tileRect/>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00" b="1" i="0" kern="0" baseline="0" dirty="0">
                          <a:solidFill>
                            <a:srgbClr val="3D505A"/>
                          </a:solidFill>
                        </a:rPr>
                        <a:t>Administration</a:t>
                      </a:r>
                      <a:endParaRPr lang="en-US" sz="1200" b="1" i="0" baseline="0" dirty="0">
                        <a:solidFill>
                          <a:srgbClr val="3D505A"/>
                        </a:solidFill>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r>
                        <a:rPr lang="en-US" altLang="en-US" sz="1400" b="0" i="0" kern="0" baseline="0" dirty="0">
                          <a:solidFill>
                            <a:srgbClr val="3D505A"/>
                          </a:solidFill>
                          <a:latin typeface="+mn-lt"/>
                          <a:ea typeface="+mn-ea"/>
                          <a:cs typeface="+mn-cs"/>
                        </a:rPr>
                        <a:t>Christine Fernandez</a:t>
                      </a:r>
                    </a:p>
                    <a:p>
                      <a:r>
                        <a:rPr lang="en-US" altLang="en-US" sz="1400" b="0" i="0" kern="0" baseline="0" dirty="0">
                          <a:solidFill>
                            <a:srgbClr val="3D505A"/>
                          </a:solidFill>
                          <a:latin typeface="+mn-lt"/>
                          <a:ea typeface="+mn-ea"/>
                          <a:cs typeface="+mn-cs"/>
                        </a:rPr>
                        <a:t>Stephanie Taverniti</a:t>
                      </a:r>
                    </a:p>
                    <a:p>
                      <a:r>
                        <a:rPr lang="en-AU" altLang="en-US" sz="1400" b="0" i="0" kern="0" baseline="0" dirty="0">
                          <a:solidFill>
                            <a:srgbClr val="3D505A"/>
                          </a:solidFill>
                          <a:latin typeface="+mn-lt"/>
                          <a:ea typeface="+mn-ea"/>
                          <a:cs typeface="+mn-cs"/>
                        </a:rPr>
                        <a:t>Ashleigh Smith</a:t>
                      </a:r>
                      <a:endParaRPr lang="en-US" altLang="en-US" sz="1400" b="0" i="0" kern="0" baseline="0" dirty="0">
                        <a:solidFill>
                          <a:srgbClr val="3D505A"/>
                        </a:solidFill>
                        <a:latin typeface="+mn-lt"/>
                        <a:ea typeface="+mn-ea"/>
                        <a:cs typeface="+mn-cs"/>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1"/>
                  </a:ext>
                </a:extLst>
              </a:tr>
              <a:tr h="370840">
                <a:tc>
                  <a:txBody>
                    <a:bodyPr/>
                    <a:lstStyle/>
                    <a:p>
                      <a:endParaRPr lang="en-US" sz="1250" b="1" i="0" baseline="0">
                        <a:solidFill>
                          <a:srgbClr val="891635"/>
                        </a:solidFill>
                      </a:endParaRPr>
                    </a:p>
                  </a:txBody>
                  <a:tcPr marL="0" marR="180000" marT="36000" marB="36000">
                    <a:gradFill flip="none" rotWithShape="1">
                      <a:gsLst>
                        <a:gs pos="0">
                          <a:schemeClr val="bg1">
                            <a:alpha val="0"/>
                          </a:schemeClr>
                        </a:gs>
                        <a:gs pos="100000">
                          <a:schemeClr val="bg1"/>
                        </a:gs>
                      </a:gsLst>
                      <a:lin ang="0" scaled="1"/>
                      <a:tileRect/>
                    </a:gradFill>
                  </a:tcPr>
                </a:tc>
                <a:tc>
                  <a:txBody>
                    <a:bodyPr/>
                    <a:lstStyle/>
                    <a:p>
                      <a:r>
                        <a:rPr lang="en-US" altLang="en-US" sz="1200" b="1" i="0" kern="0" baseline="0" dirty="0">
                          <a:solidFill>
                            <a:srgbClr val="3D505A"/>
                          </a:solidFill>
                        </a:rPr>
                        <a:t>Compliance</a:t>
                      </a:r>
                      <a:endParaRPr lang="en-US" sz="1200" b="1" i="0" baseline="0" dirty="0">
                        <a:solidFill>
                          <a:srgbClr val="3D505A"/>
                        </a:solidFill>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r>
                        <a:rPr lang="en-US" altLang="en-US" sz="1400" b="0" i="0" kern="0" baseline="0" dirty="0">
                          <a:solidFill>
                            <a:srgbClr val="3D505A"/>
                          </a:solidFill>
                          <a:latin typeface="+mn-lt"/>
                          <a:ea typeface="+mn-ea"/>
                          <a:cs typeface="+mn-cs"/>
                        </a:rPr>
                        <a:t>Jacqui Stewart - GRC Essentials</a:t>
                      </a:r>
                      <a:endParaRPr lang="en-US" sz="1400" b="0" i="0" kern="0" baseline="0" dirty="0">
                        <a:solidFill>
                          <a:srgbClr val="3D505A"/>
                        </a:solidFill>
                        <a:latin typeface="+mn-lt"/>
                        <a:ea typeface="+mn-ea"/>
                        <a:cs typeface="+mn-cs"/>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2"/>
                  </a:ext>
                </a:extLst>
              </a:tr>
              <a:tr h="370840">
                <a:tc>
                  <a:txBody>
                    <a:bodyPr/>
                    <a:lstStyle/>
                    <a:p>
                      <a:endParaRPr lang="en-US" sz="1250" b="1" i="0" baseline="0" dirty="0">
                        <a:solidFill>
                          <a:srgbClr val="891635"/>
                        </a:solidFill>
                      </a:endParaRPr>
                    </a:p>
                  </a:txBody>
                  <a:tcPr marL="0" marR="180000" marT="36000" marB="36000">
                    <a:gradFill flip="none" rotWithShape="1">
                      <a:gsLst>
                        <a:gs pos="0">
                          <a:schemeClr val="bg1">
                            <a:alpha val="0"/>
                          </a:schemeClr>
                        </a:gs>
                        <a:gs pos="100000">
                          <a:schemeClr val="bg1"/>
                        </a:gs>
                      </a:gsLst>
                      <a:lin ang="0" scaled="1"/>
                      <a:tileRect/>
                    </a:gradFill>
                  </a:tcPr>
                </a:tc>
                <a:tc>
                  <a:txBody>
                    <a:bodyPr/>
                    <a:lstStyle/>
                    <a:p>
                      <a:r>
                        <a:rPr lang="en-US" altLang="en-US" sz="1200" b="1" i="0" kern="0" baseline="0" dirty="0">
                          <a:solidFill>
                            <a:srgbClr val="3D505A"/>
                          </a:solidFill>
                        </a:rPr>
                        <a:t>Custodian</a:t>
                      </a:r>
                      <a:endParaRPr lang="en-US" sz="1200" b="1" i="0" baseline="0" dirty="0">
                        <a:solidFill>
                          <a:srgbClr val="3D505A"/>
                        </a:solidFill>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r>
                        <a:rPr lang="en-US" altLang="en-US" sz="1400" b="0" i="0" kern="0" baseline="0" dirty="0">
                          <a:solidFill>
                            <a:srgbClr val="3D505A"/>
                          </a:solidFill>
                          <a:latin typeface="+mn-lt"/>
                          <a:ea typeface="+mn-ea"/>
                          <a:cs typeface="+mn-cs"/>
                        </a:rPr>
                        <a:t>JP Morgan and Link Markets</a:t>
                      </a:r>
                      <a:endParaRPr lang="en-US" sz="1400" b="0" i="0" kern="0" baseline="0" dirty="0">
                        <a:solidFill>
                          <a:srgbClr val="3D505A"/>
                        </a:solidFill>
                        <a:latin typeface="+mn-lt"/>
                        <a:ea typeface="+mn-ea"/>
                        <a:cs typeface="+mn-cs"/>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3"/>
                  </a:ext>
                </a:extLst>
              </a:tr>
              <a:tr h="370840">
                <a:tc>
                  <a:txBody>
                    <a:bodyPr/>
                    <a:lstStyle/>
                    <a:p>
                      <a:endParaRPr lang="en-US" sz="1250" b="1" i="0" baseline="0" dirty="0">
                        <a:solidFill>
                          <a:srgbClr val="891635"/>
                        </a:solidFill>
                      </a:endParaRPr>
                    </a:p>
                  </a:txBody>
                  <a:tcPr marL="0" marR="180000" marT="36000" marB="36000">
                    <a:lnB w="190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r>
                        <a:rPr lang="en-US" altLang="en-US" sz="1200" b="1" i="0" kern="0" baseline="0" dirty="0">
                          <a:solidFill>
                            <a:srgbClr val="3D505A"/>
                          </a:solidFill>
                        </a:rPr>
                        <a:t>Banker</a:t>
                      </a:r>
                      <a:endParaRPr lang="en-US" sz="1200" b="1" i="0" baseline="0" dirty="0">
                        <a:solidFill>
                          <a:srgbClr val="3D505A"/>
                        </a:solidFill>
                      </a:endParaRPr>
                    </a:p>
                  </a:txBody>
                  <a:tcPr marL="108000" marR="180000" marT="36000" marB="36000">
                    <a:lnT w="6350" cap="flat" cmpd="sng" algn="ctr">
                      <a:solidFill>
                        <a:srgbClr val="BCA670"/>
                      </a:solidFill>
                      <a:prstDash val="solid"/>
                      <a:round/>
                      <a:headEnd type="none" w="med" len="med"/>
                      <a:tailEnd type="none" w="med" len="med"/>
                    </a:lnT>
                    <a:lnB w="190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r>
                        <a:rPr lang="en-US" altLang="en-US" sz="1400" b="0" i="0" kern="0" baseline="0" dirty="0">
                          <a:solidFill>
                            <a:srgbClr val="3D505A"/>
                          </a:solidFill>
                          <a:latin typeface="+mn-lt"/>
                          <a:ea typeface="+mn-ea"/>
                          <a:cs typeface="+mn-cs"/>
                        </a:rPr>
                        <a:t>JP Morgan</a:t>
                      </a:r>
                      <a:endParaRPr lang="en-US" sz="1400" b="0" i="0" kern="0" baseline="0" dirty="0">
                        <a:solidFill>
                          <a:srgbClr val="3D505A"/>
                        </a:solidFill>
                        <a:latin typeface="+mn-lt"/>
                        <a:ea typeface="+mn-ea"/>
                        <a:cs typeface="+mn-cs"/>
                      </a:endParaRPr>
                    </a:p>
                  </a:txBody>
                  <a:tcPr marL="108000" marR="180000" marT="36000" marB="36000">
                    <a:lnT w="6350" cap="flat" cmpd="sng" algn="ctr">
                      <a:solidFill>
                        <a:srgbClr val="BCA670"/>
                      </a:solidFill>
                      <a:prstDash val="solid"/>
                      <a:round/>
                      <a:headEnd type="none" w="med" len="med"/>
                      <a:tailEnd type="none" w="med" len="med"/>
                    </a:lnT>
                    <a:lnB w="190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4"/>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250" b="1" i="0" baseline="0" dirty="0">
                          <a:solidFill>
                            <a:srgbClr val="891635"/>
                          </a:solidFill>
                        </a:rPr>
                        <a:t>Katana Capital Limited </a:t>
                      </a:r>
                    </a:p>
                  </a:txBody>
                  <a:tcPr marL="0" marR="180000" marT="36000" marB="36000">
                    <a:lnT w="19050" cap="flat" cmpd="sng" algn="ctr">
                      <a:solidFill>
                        <a:srgbClr val="BCA670"/>
                      </a:solidFill>
                      <a:prstDash val="solid"/>
                      <a:round/>
                      <a:headEnd type="none" w="med" len="med"/>
                      <a:tailEnd type="none" w="med" len="med"/>
                    </a:lnT>
                    <a:gradFill flip="none" rotWithShape="1">
                      <a:gsLst>
                        <a:gs pos="0">
                          <a:schemeClr val="bg1">
                            <a:alpha val="0"/>
                          </a:schemeClr>
                        </a:gs>
                        <a:gs pos="100000">
                          <a:schemeClr val="bg1"/>
                        </a:gs>
                      </a:gsLst>
                      <a:lin ang="0" scaled="1"/>
                      <a:tileRect/>
                    </a:gradFill>
                  </a:tcPr>
                </a:tc>
                <a:tc>
                  <a:txBody>
                    <a:bodyPr/>
                    <a:lstStyle/>
                    <a:p>
                      <a:pPr marL="0" algn="l" defTabSz="457200" rtl="0" eaLnBrk="1" latinLnBrk="0" hangingPunct="1"/>
                      <a:r>
                        <a:rPr lang="en-US" altLang="en-US" sz="1200" b="1" i="0" kern="0" baseline="0" dirty="0">
                          <a:solidFill>
                            <a:srgbClr val="3D505A"/>
                          </a:solidFill>
                          <a:latin typeface="+mn-lt"/>
                          <a:ea typeface="+mn-ea"/>
                          <a:cs typeface="+mn-cs"/>
                        </a:rPr>
                        <a:t>Auditors</a:t>
                      </a:r>
                      <a:endParaRPr lang="en-US" sz="1200" b="1" i="0" kern="0" baseline="0" dirty="0">
                        <a:solidFill>
                          <a:srgbClr val="3D505A"/>
                        </a:solidFill>
                        <a:latin typeface="+mn-lt"/>
                        <a:ea typeface="+mn-ea"/>
                        <a:cs typeface="+mn-cs"/>
                      </a:endParaRPr>
                    </a:p>
                  </a:txBody>
                  <a:tcPr marL="108000" marR="180000" marT="36000" marB="36000">
                    <a:lnT w="190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marL="0" algn="l" defTabSz="457200" rtl="0" eaLnBrk="1" latinLnBrk="0" hangingPunct="1"/>
                      <a:r>
                        <a:rPr lang="en-US" altLang="en-US" sz="1400" b="0" i="0" kern="0" baseline="0" dirty="0">
                          <a:solidFill>
                            <a:srgbClr val="3D505A"/>
                          </a:solidFill>
                          <a:latin typeface="+mn-lt"/>
                          <a:ea typeface="+mn-ea"/>
                          <a:cs typeface="+mn-cs"/>
                        </a:rPr>
                        <a:t>Ernst &amp; Young</a:t>
                      </a:r>
                      <a:endParaRPr lang="en-US" sz="1400" b="0" i="0" kern="0" baseline="0" dirty="0">
                        <a:solidFill>
                          <a:srgbClr val="3D505A"/>
                        </a:solidFill>
                        <a:latin typeface="+mn-lt"/>
                        <a:ea typeface="+mn-ea"/>
                        <a:cs typeface="+mn-cs"/>
                      </a:endParaRPr>
                    </a:p>
                  </a:txBody>
                  <a:tcPr marL="108000" marR="180000" marT="36000" marB="36000">
                    <a:lnT w="190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5"/>
                  </a:ext>
                </a:extLst>
              </a:tr>
              <a:tr h="370840">
                <a:tc>
                  <a:txBody>
                    <a:bodyPr/>
                    <a:lstStyle/>
                    <a:p>
                      <a:endParaRPr lang="en-US" sz="1250" b="1" i="0" baseline="0">
                        <a:solidFill>
                          <a:srgbClr val="891635"/>
                        </a:solidFill>
                      </a:endParaRPr>
                    </a:p>
                  </a:txBody>
                  <a:tcPr marL="0" marR="180000" marT="36000" marB="36000">
                    <a:gradFill flip="none" rotWithShape="1">
                      <a:gsLst>
                        <a:gs pos="0">
                          <a:schemeClr val="bg1">
                            <a:alpha val="0"/>
                          </a:schemeClr>
                        </a:gs>
                        <a:gs pos="100000">
                          <a:schemeClr val="bg1"/>
                        </a:gs>
                      </a:gsLst>
                      <a:lin ang="0" scaled="1"/>
                      <a:tileRect/>
                    </a:gradFill>
                  </a:tcPr>
                </a:tc>
                <a:tc>
                  <a:txBody>
                    <a:bodyPr/>
                    <a:lstStyle/>
                    <a:p>
                      <a:r>
                        <a:rPr lang="en-US" altLang="en-US" sz="1200" b="1" i="0" kern="0" baseline="0" dirty="0">
                          <a:solidFill>
                            <a:srgbClr val="3D505A"/>
                          </a:solidFill>
                        </a:rPr>
                        <a:t>Share Registry</a:t>
                      </a:r>
                      <a:endParaRPr lang="en-US" sz="1200" b="1" i="0" baseline="0" dirty="0">
                        <a:solidFill>
                          <a:srgbClr val="3D505A"/>
                        </a:solidFill>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r>
                        <a:rPr lang="en-US" altLang="en-US" sz="1400" b="0" i="0" kern="0" baseline="0" dirty="0">
                          <a:solidFill>
                            <a:srgbClr val="3D505A"/>
                          </a:solidFill>
                          <a:latin typeface="+mn-lt"/>
                          <a:ea typeface="+mn-ea"/>
                          <a:cs typeface="+mn-cs"/>
                        </a:rPr>
                        <a:t>Computershare</a:t>
                      </a:r>
                      <a:endParaRPr lang="en-US" sz="1400" b="0" i="0" kern="0" baseline="0" dirty="0">
                        <a:solidFill>
                          <a:srgbClr val="3D505A"/>
                        </a:solidFill>
                        <a:latin typeface="+mn-lt"/>
                        <a:ea typeface="+mn-ea"/>
                        <a:cs typeface="+mn-cs"/>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6"/>
                  </a:ext>
                </a:extLst>
              </a:tr>
              <a:tr h="370840">
                <a:tc>
                  <a:txBody>
                    <a:bodyPr/>
                    <a:lstStyle/>
                    <a:p>
                      <a:endParaRPr lang="en-US" sz="1250" b="1" i="0" baseline="0">
                        <a:solidFill>
                          <a:srgbClr val="891635"/>
                        </a:solidFill>
                      </a:endParaRPr>
                    </a:p>
                  </a:txBody>
                  <a:tcPr marL="0" marR="180000" marT="36000" marB="36000">
                    <a:gradFill flip="none" rotWithShape="1">
                      <a:gsLst>
                        <a:gs pos="0">
                          <a:schemeClr val="bg1">
                            <a:alpha val="0"/>
                          </a:schemeClr>
                        </a:gs>
                        <a:gs pos="100000">
                          <a:schemeClr val="bg1"/>
                        </a:gs>
                      </a:gsLst>
                      <a:lin ang="0" scaled="1"/>
                      <a:tileRect/>
                    </a:gradFill>
                  </a:tcPr>
                </a:tc>
                <a:tc>
                  <a:txBody>
                    <a:bodyPr/>
                    <a:lstStyle/>
                    <a:p>
                      <a:r>
                        <a:rPr lang="en-US" altLang="en-US" sz="1200" b="1" i="0" kern="0" baseline="0" dirty="0">
                          <a:solidFill>
                            <a:srgbClr val="3D505A"/>
                          </a:solidFill>
                          <a:latin typeface="+mn-lt"/>
                          <a:ea typeface="+mn-ea"/>
                          <a:cs typeface="+mn-cs"/>
                        </a:rPr>
                        <a:t>Legal Advisors</a:t>
                      </a:r>
                      <a:endParaRPr lang="en-US" sz="1200" b="1" i="0" kern="0" baseline="0" dirty="0">
                        <a:solidFill>
                          <a:srgbClr val="3D505A"/>
                        </a:solidFill>
                        <a:latin typeface="+mn-lt"/>
                        <a:ea typeface="+mn-ea"/>
                        <a:cs typeface="+mn-cs"/>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0" i="0" kern="0" baseline="0" dirty="0" err="1" smtClean="0">
                          <a:solidFill>
                            <a:srgbClr val="3D505A"/>
                          </a:solidFill>
                          <a:latin typeface="+mn-lt"/>
                          <a:ea typeface="+mn-ea"/>
                          <a:cs typeface="+mn-cs"/>
                        </a:rPr>
                        <a:t>Steinepreis</a:t>
                      </a:r>
                      <a:r>
                        <a:rPr lang="en-US" altLang="en-US" sz="1400" b="0" i="0" kern="0" baseline="0" dirty="0" smtClean="0">
                          <a:solidFill>
                            <a:srgbClr val="3D505A"/>
                          </a:solidFill>
                          <a:latin typeface="+mn-lt"/>
                          <a:ea typeface="+mn-ea"/>
                          <a:cs typeface="+mn-cs"/>
                        </a:rPr>
                        <a:t> </a:t>
                      </a:r>
                      <a:r>
                        <a:rPr lang="en-US" altLang="en-US" sz="1400" b="0" i="0" kern="0" baseline="0" dirty="0" err="1" smtClean="0">
                          <a:solidFill>
                            <a:srgbClr val="3D505A"/>
                          </a:solidFill>
                          <a:latin typeface="+mn-lt"/>
                          <a:ea typeface="+mn-ea"/>
                          <a:cs typeface="+mn-cs"/>
                        </a:rPr>
                        <a:t>Paganin</a:t>
                      </a:r>
                      <a:endParaRPr lang="en-US" sz="1400" b="0" i="0" kern="0" baseline="0" dirty="0">
                        <a:solidFill>
                          <a:srgbClr val="3D505A"/>
                        </a:solidFill>
                        <a:latin typeface="+mn-lt"/>
                        <a:ea typeface="+mn-ea"/>
                        <a:cs typeface="+mn-cs"/>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7"/>
                  </a:ext>
                </a:extLst>
              </a:tr>
              <a:tr h="370840">
                <a:tc>
                  <a:txBody>
                    <a:bodyPr/>
                    <a:lstStyle/>
                    <a:p>
                      <a:endParaRPr lang="en-US" sz="1250" b="1" i="0" baseline="0">
                        <a:solidFill>
                          <a:srgbClr val="891635"/>
                        </a:solidFill>
                      </a:endParaRPr>
                    </a:p>
                  </a:txBody>
                  <a:tcPr marL="0" marR="180000" marT="36000" marB="36000">
                    <a:gradFill flip="none" rotWithShape="1">
                      <a:gsLst>
                        <a:gs pos="0">
                          <a:schemeClr val="bg1">
                            <a:alpha val="0"/>
                          </a:schemeClr>
                        </a:gs>
                        <a:gs pos="100000">
                          <a:schemeClr val="bg1"/>
                        </a:gs>
                      </a:gsLst>
                      <a:lin ang="0" scaled="1"/>
                      <a:tileRect/>
                    </a:gradFill>
                  </a:tcPr>
                </a:tc>
                <a:tc>
                  <a:txBody>
                    <a:bodyPr/>
                    <a:lstStyle/>
                    <a:p>
                      <a:r>
                        <a:rPr lang="en-US" altLang="en-US" sz="1200" b="1" i="0" kern="0" baseline="0" dirty="0">
                          <a:solidFill>
                            <a:srgbClr val="3D505A"/>
                          </a:solidFill>
                        </a:rPr>
                        <a:t>Board of Directors</a:t>
                      </a:r>
                      <a:endParaRPr lang="en-US" sz="1200" b="1" i="0" baseline="0" dirty="0">
                        <a:solidFill>
                          <a:srgbClr val="3D505A"/>
                        </a:solidFill>
                      </a:endParaRP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0" i="0" kern="0" baseline="0" dirty="0">
                          <a:solidFill>
                            <a:srgbClr val="3D505A"/>
                          </a:solidFill>
                          <a:latin typeface="+mn-lt"/>
                          <a:ea typeface="+mn-ea"/>
                          <a:cs typeface="+mn-cs"/>
                        </a:rPr>
                        <a:t>Dalton Gooding (Chairman)</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0" i="0" kern="0" baseline="0" dirty="0">
                          <a:solidFill>
                            <a:srgbClr val="3D505A"/>
                          </a:solidFill>
                          <a:latin typeface="+mn-lt"/>
                          <a:ea typeface="+mn-ea"/>
                          <a:cs typeface="+mn-cs"/>
                        </a:rPr>
                        <a:t>Peter Wallace</a:t>
                      </a:r>
                    </a:p>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0" i="0" kern="0" baseline="0" dirty="0">
                          <a:solidFill>
                            <a:srgbClr val="3D505A"/>
                          </a:solidFill>
                          <a:latin typeface="+mn-lt"/>
                          <a:ea typeface="+mn-ea"/>
                          <a:cs typeface="+mn-cs"/>
                        </a:rPr>
                        <a:t>Giuliano Sala Tenna</a:t>
                      </a:r>
                    </a:p>
                  </a:txBody>
                  <a:tcPr marL="108000" marR="180000" marT="36000" marB="36000">
                    <a:lnT w="6350" cap="flat" cmpd="sng" algn="ctr">
                      <a:solidFill>
                        <a:srgbClr val="BCA670"/>
                      </a:solidFill>
                      <a:prstDash val="solid"/>
                      <a:round/>
                      <a:headEnd type="none" w="med" len="med"/>
                      <a:tailEnd type="none" w="med" len="med"/>
                    </a:lnT>
                    <a:lnB w="63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8"/>
                  </a:ext>
                </a:extLst>
              </a:tr>
              <a:tr h="370840">
                <a:tc>
                  <a:txBody>
                    <a:bodyPr/>
                    <a:lstStyle/>
                    <a:p>
                      <a:endParaRPr lang="en-US" sz="1250" b="1" i="0" baseline="0" dirty="0">
                        <a:solidFill>
                          <a:srgbClr val="891635"/>
                        </a:solidFill>
                      </a:endParaRPr>
                    </a:p>
                  </a:txBody>
                  <a:tcPr marL="0" marR="180000" marT="36000" marB="36000">
                    <a:lnB w="190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r>
                        <a:rPr lang="en-US" altLang="en-US" sz="1200" b="1" i="0" kern="0" baseline="0" dirty="0">
                          <a:solidFill>
                            <a:srgbClr val="3D505A"/>
                          </a:solidFill>
                        </a:rPr>
                        <a:t>Company Secretary</a:t>
                      </a:r>
                      <a:endParaRPr lang="en-US" sz="1200" b="1" i="0" baseline="0" dirty="0">
                        <a:solidFill>
                          <a:srgbClr val="3D505A"/>
                        </a:solidFill>
                      </a:endParaRPr>
                    </a:p>
                  </a:txBody>
                  <a:tcPr marL="108000" marR="180000" marT="36000" marB="36000">
                    <a:lnT w="6350" cap="flat" cmpd="sng" algn="ctr">
                      <a:solidFill>
                        <a:srgbClr val="BCA670"/>
                      </a:solidFill>
                      <a:prstDash val="solid"/>
                      <a:round/>
                      <a:headEnd type="none" w="med" len="med"/>
                      <a:tailEnd type="none" w="med" len="med"/>
                    </a:lnT>
                    <a:lnB w="190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altLang="en-US" sz="1400" b="0" i="0" kern="0" baseline="0" dirty="0">
                          <a:solidFill>
                            <a:srgbClr val="3D505A"/>
                          </a:solidFill>
                          <a:latin typeface="+mn-lt"/>
                          <a:ea typeface="+mn-ea"/>
                          <a:cs typeface="+mn-cs"/>
                        </a:rPr>
                        <a:t>Gabriel Chiappini</a:t>
                      </a:r>
                    </a:p>
                  </a:txBody>
                  <a:tcPr marL="108000" marR="180000" marT="36000" marB="36000">
                    <a:lnT w="6350" cap="flat" cmpd="sng" algn="ctr">
                      <a:solidFill>
                        <a:srgbClr val="BCA670"/>
                      </a:solidFill>
                      <a:prstDash val="solid"/>
                      <a:round/>
                      <a:headEnd type="none" w="med" len="med"/>
                      <a:tailEnd type="none" w="med" len="med"/>
                    </a:lnT>
                    <a:lnB w="19050" cap="flat" cmpd="sng" algn="ctr">
                      <a:solidFill>
                        <a:srgbClr val="BCA670"/>
                      </a:solidFill>
                      <a:prstDash val="solid"/>
                      <a:round/>
                      <a:headEnd type="none" w="med" len="med"/>
                      <a:tailEnd type="none" w="med" len="med"/>
                    </a:lnB>
                    <a:gradFill flip="none" rotWithShape="1">
                      <a:gsLst>
                        <a:gs pos="0">
                          <a:schemeClr val="bg1">
                            <a:alpha val="0"/>
                          </a:schemeClr>
                        </a:gs>
                        <a:gs pos="100000">
                          <a:schemeClr val="bg1"/>
                        </a:gs>
                      </a:gsLst>
                      <a:lin ang="0" scaled="1"/>
                      <a:tileRect/>
                    </a:gradFill>
                  </a:tcPr>
                </a:tc>
                <a:extLst>
                  <a:ext uri="{0D108BD9-81ED-4DB2-BD59-A6C34878D82A}">
                    <a16:rowId xmlns:a16="http://schemas.microsoft.com/office/drawing/2014/main" xmlns="" val="10009"/>
                  </a:ext>
                </a:extLst>
              </a:tr>
            </a:tbl>
          </a:graphicData>
        </a:graphic>
      </p:graphicFrame>
      <p:sp>
        <p:nvSpPr>
          <p:cNvPr id="5" name="Slide Number Placeholder 4"/>
          <p:cNvSpPr>
            <a:spLocks noGrp="1"/>
          </p:cNvSpPr>
          <p:nvPr>
            <p:ph type="sldNum" sz="quarter" idx="12"/>
          </p:nvPr>
        </p:nvSpPr>
        <p:spPr/>
        <p:txBody>
          <a:bodyPr/>
          <a:lstStyle/>
          <a:p>
            <a:fld id="{7A2D913B-E224-9242-B423-73FC46C317B5}" type="slidenum">
              <a:rPr lang="en-US" smtClean="0"/>
              <a:t>5</a:t>
            </a:fld>
            <a:endParaRPr lang="en-US" dirty="0"/>
          </a:p>
        </p:txBody>
      </p:sp>
    </p:spTree>
    <p:extLst>
      <p:ext uri="{BB962C8B-B14F-4D97-AF65-F5344CB8AC3E}">
        <p14:creationId xmlns:p14="http://schemas.microsoft.com/office/powerpoint/2010/main" val="710090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a:t>Investment </a:t>
            </a:r>
            <a:r>
              <a:rPr lang="en-US" sz="2000" b="0" dirty="0" smtClean="0"/>
              <a:t>Approach</a:t>
            </a:r>
            <a:r>
              <a:rPr lang="en-US" dirty="0"/>
              <a:t/>
            </a:r>
            <a:br>
              <a:rPr lang="en-US" dirty="0"/>
            </a:br>
            <a:r>
              <a:rPr lang="en-US" sz="2800" dirty="0" smtClean="0"/>
              <a:t>Philosophy</a:t>
            </a:r>
            <a:endParaRPr lang="en-US" sz="2800" dirty="0"/>
          </a:p>
        </p:txBody>
      </p:sp>
      <p:sp>
        <p:nvSpPr>
          <p:cNvPr id="3" name="Content Placeholder 2"/>
          <p:cNvSpPr>
            <a:spLocks noGrp="1"/>
          </p:cNvSpPr>
          <p:nvPr>
            <p:ph idx="1"/>
          </p:nvPr>
        </p:nvSpPr>
        <p:spPr/>
        <p:txBody>
          <a:bodyPr/>
          <a:lstStyle/>
          <a:p>
            <a:pPr indent="0">
              <a:buNone/>
            </a:pPr>
            <a:r>
              <a:rPr lang="en-AU" sz="1500" b="1" dirty="0">
                <a:solidFill>
                  <a:srgbClr val="891635"/>
                </a:solidFill>
              </a:rPr>
              <a:t>Think independently but act in unison with the market, by combining the best precepts of the </a:t>
            </a:r>
          </a:p>
          <a:p>
            <a:pPr indent="0">
              <a:buNone/>
            </a:pPr>
            <a:r>
              <a:rPr lang="en-AU" sz="1500" b="1" dirty="0">
                <a:solidFill>
                  <a:srgbClr val="891635"/>
                </a:solidFill>
              </a:rPr>
              <a:t>5 key investment disciplines:</a:t>
            </a:r>
          </a:p>
          <a:p>
            <a:pPr marL="342900" indent="-342900">
              <a:buFont typeface="+mj-lt"/>
              <a:buAutoNum type="arabicPeriod"/>
            </a:pPr>
            <a:r>
              <a:rPr lang="en-AU" sz="1250" b="1" dirty="0"/>
              <a:t>Value Investing</a:t>
            </a:r>
          </a:p>
          <a:p>
            <a:pPr marL="342900" indent="-342900">
              <a:buFont typeface="+mj-lt"/>
              <a:buAutoNum type="arabicPeriod"/>
            </a:pPr>
            <a:r>
              <a:rPr lang="en-AU" sz="1250" b="1" dirty="0"/>
              <a:t>Fundamental Analysis</a:t>
            </a:r>
          </a:p>
          <a:p>
            <a:pPr marL="342900" indent="-342900">
              <a:buFont typeface="+mj-lt"/>
              <a:buAutoNum type="arabicPeriod"/>
            </a:pPr>
            <a:r>
              <a:rPr lang="en-AU" sz="1250" b="1" dirty="0"/>
              <a:t>Growth Investing</a:t>
            </a:r>
          </a:p>
          <a:p>
            <a:pPr marL="342900" indent="-342900">
              <a:buFont typeface="+mj-lt"/>
              <a:buAutoNum type="arabicPeriod"/>
            </a:pPr>
            <a:r>
              <a:rPr lang="en-AU" sz="1250" b="1" dirty="0"/>
              <a:t>Technical Analysis</a:t>
            </a:r>
          </a:p>
          <a:p>
            <a:pPr marL="342900" indent="-342900">
              <a:buFont typeface="+mj-lt"/>
              <a:buAutoNum type="arabicPeriod"/>
            </a:pPr>
            <a:r>
              <a:rPr lang="en-AU" sz="1250" b="1" dirty="0"/>
              <a:t>Market Experience and Observation</a:t>
            </a:r>
          </a:p>
          <a:p>
            <a:pPr marL="285750" indent="-285750">
              <a:spcBef>
                <a:spcPts val="1000"/>
              </a:spcBef>
            </a:pPr>
            <a:r>
              <a:rPr lang="en-AU" sz="1250" dirty="0"/>
              <a:t>Overriding pre-occupation with capital preservation</a:t>
            </a:r>
          </a:p>
          <a:p>
            <a:pPr marL="285750" indent="-285750"/>
            <a:r>
              <a:rPr lang="en-AU" sz="1250" dirty="0"/>
              <a:t>Comfortable to remain weighted in cash for extended periods </a:t>
            </a:r>
          </a:p>
          <a:p>
            <a:pPr marL="285750" indent="-285750"/>
            <a:r>
              <a:rPr lang="en-AU" sz="1250" dirty="0"/>
              <a:t>Emphasis on flexibility within a strong overlying framework of accountability &amp; risk management</a:t>
            </a:r>
          </a:p>
          <a:p>
            <a:pPr marL="285750" indent="-285750"/>
            <a:r>
              <a:rPr lang="en-AU" sz="1250" dirty="0"/>
              <a:t>Companies are imperfect; our lot is to choose the ‘less imperfect’ by clearly prioritising our</a:t>
            </a:r>
            <a:br>
              <a:rPr lang="en-AU" sz="1250" dirty="0"/>
            </a:br>
            <a:r>
              <a:rPr lang="en-AU" sz="1250" dirty="0"/>
              <a:t>investment criteria</a:t>
            </a:r>
          </a:p>
          <a:p>
            <a:pPr indent="0">
              <a:buNone/>
            </a:pPr>
            <a:endParaRPr lang="en-AU" sz="1250" dirty="0"/>
          </a:p>
        </p:txBody>
      </p:sp>
      <p:sp>
        <p:nvSpPr>
          <p:cNvPr id="4" name="Footer Placeholder 3"/>
          <p:cNvSpPr>
            <a:spLocks noGrp="1"/>
          </p:cNvSpPr>
          <p:nvPr>
            <p:ph type="ftr" sz="quarter" idx="11"/>
          </p:nvPr>
        </p:nvSpPr>
        <p:spPr>
          <a:xfrm>
            <a:off x="323557" y="6381750"/>
            <a:ext cx="8496443" cy="494250"/>
          </a:xfrm>
        </p:spPr>
        <p:txBody>
          <a:bodyPr/>
          <a:lstStyle/>
          <a:p>
            <a:pPr indent="0">
              <a:buNone/>
            </a:pPr>
            <a:r>
              <a:rPr lang="en-AU" sz="1400" b="1" i="1" dirty="0"/>
              <a:t>A comprehensive outline of our Investment Philosophy has been provided on our website:  </a:t>
            </a:r>
            <a:r>
              <a:rPr lang="en-AU" sz="1400" b="1" i="1" dirty="0">
                <a:hlinkClick r:id="rId2"/>
              </a:rPr>
              <a:t>www.katanaasset.com</a:t>
            </a:r>
            <a:r>
              <a:rPr lang="en-AU" sz="1400" b="1" i="1" dirty="0"/>
              <a:t> </a:t>
            </a:r>
          </a:p>
        </p:txBody>
      </p:sp>
      <p:sp>
        <p:nvSpPr>
          <p:cNvPr id="5" name="Slide Number Placeholder 4"/>
          <p:cNvSpPr>
            <a:spLocks noGrp="1"/>
          </p:cNvSpPr>
          <p:nvPr>
            <p:ph type="sldNum" sz="quarter" idx="12"/>
          </p:nvPr>
        </p:nvSpPr>
        <p:spPr/>
        <p:txBody>
          <a:bodyPr/>
          <a:lstStyle/>
          <a:p>
            <a:fld id="{7A2D913B-E224-9242-B423-73FC46C317B5}" type="slidenum">
              <a:rPr lang="en-US" smtClean="0"/>
              <a:t>6</a:t>
            </a:fld>
            <a:endParaRPr lang="en-US" dirty="0"/>
          </a:p>
        </p:txBody>
      </p:sp>
    </p:spTree>
    <p:extLst>
      <p:ext uri="{BB962C8B-B14F-4D97-AF65-F5344CB8AC3E}">
        <p14:creationId xmlns:p14="http://schemas.microsoft.com/office/powerpoint/2010/main" val="88711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b="0" dirty="0"/>
              <a:t>Investment </a:t>
            </a:r>
            <a:r>
              <a:rPr lang="en-US" sz="2000" b="0" dirty="0" smtClean="0"/>
              <a:t>Approach</a:t>
            </a:r>
            <a:r>
              <a:rPr lang="en-AU" dirty="0"/>
              <a:t/>
            </a:r>
            <a:br>
              <a:rPr lang="en-AU" dirty="0"/>
            </a:br>
            <a:r>
              <a:rPr lang="en-AU" sz="2800" dirty="0" smtClean="0"/>
              <a:t>Fund </a:t>
            </a:r>
            <a:r>
              <a:rPr lang="en-AU" sz="2800" dirty="0"/>
              <a:t>Parameters</a:t>
            </a:r>
            <a:endParaRPr lang="en-US" sz="2800" dirty="0"/>
          </a:p>
        </p:txBody>
      </p:sp>
      <p:sp>
        <p:nvSpPr>
          <p:cNvPr id="3" name="Content Placeholder 2"/>
          <p:cNvSpPr>
            <a:spLocks noGrp="1"/>
          </p:cNvSpPr>
          <p:nvPr>
            <p:ph idx="1"/>
          </p:nvPr>
        </p:nvSpPr>
        <p:spPr>
          <a:xfrm>
            <a:off x="540000" y="1259999"/>
            <a:ext cx="4860000" cy="5040000"/>
          </a:xfrm>
        </p:spPr>
        <p:txBody>
          <a:bodyPr numCol="1" spcCol="540000"/>
          <a:lstStyle/>
          <a:p>
            <a:pPr indent="0">
              <a:buNone/>
            </a:pPr>
            <a:r>
              <a:rPr lang="en-AU" sz="1600" b="1" dirty="0">
                <a:solidFill>
                  <a:srgbClr val="BCA670"/>
                </a:solidFill>
              </a:rPr>
              <a:t>Portfolio Overview</a:t>
            </a:r>
            <a:endParaRPr lang="en-US" sz="1600" b="1" dirty="0">
              <a:solidFill>
                <a:srgbClr val="BCA670"/>
              </a:solidFill>
            </a:endParaRPr>
          </a:p>
          <a:p>
            <a:pPr marL="171450" indent="-171450"/>
            <a:r>
              <a:rPr lang="en-US" sz="1250" b="1" dirty="0">
                <a:solidFill>
                  <a:srgbClr val="891635"/>
                </a:solidFill>
              </a:rPr>
              <a:t>Long only </a:t>
            </a:r>
          </a:p>
          <a:p>
            <a:pPr marL="171450" indent="-171450"/>
            <a:r>
              <a:rPr lang="en-US" sz="1250" b="1" dirty="0">
                <a:solidFill>
                  <a:srgbClr val="891635"/>
                </a:solidFill>
              </a:rPr>
              <a:t>ASX </a:t>
            </a:r>
            <a:r>
              <a:rPr lang="en-US" sz="1250" dirty="0">
                <a:solidFill>
                  <a:srgbClr val="891635"/>
                </a:solidFill>
              </a:rPr>
              <a:t>listed securities</a:t>
            </a:r>
          </a:p>
          <a:p>
            <a:pPr marL="171450" indent="-171450"/>
            <a:r>
              <a:rPr lang="en-US" sz="1250" b="1" dirty="0">
                <a:solidFill>
                  <a:srgbClr val="891635"/>
                </a:solidFill>
              </a:rPr>
              <a:t>Benchmark ‘Unaware’ </a:t>
            </a:r>
            <a:r>
              <a:rPr lang="en-US" sz="1250" dirty="0">
                <a:solidFill>
                  <a:srgbClr val="891635"/>
                </a:solidFill>
              </a:rPr>
              <a:t>– i.e. </a:t>
            </a:r>
            <a:r>
              <a:rPr lang="en-AU" sz="1250" dirty="0">
                <a:solidFill>
                  <a:srgbClr val="891635"/>
                </a:solidFill>
              </a:rPr>
              <a:t>flexibility to maximise returns without constraints on market capitalisation, sector or theme. </a:t>
            </a:r>
          </a:p>
          <a:p>
            <a:pPr indent="0">
              <a:buNone/>
            </a:pPr>
            <a:r>
              <a:rPr lang="en-AU" sz="1250" i="1" dirty="0"/>
              <a:t>By removing restrictions on size, sector and weightings, we enable each investment to be assessed on its merit.</a:t>
            </a:r>
          </a:p>
          <a:p>
            <a:pPr indent="0">
              <a:buNone/>
            </a:pPr>
            <a:endParaRPr lang="en-AU" sz="1250" dirty="0"/>
          </a:p>
          <a:p>
            <a:pPr indent="0">
              <a:buNone/>
            </a:pPr>
            <a:r>
              <a:rPr lang="en-AU" sz="1600" b="1" dirty="0">
                <a:solidFill>
                  <a:srgbClr val="BCA670"/>
                </a:solidFill>
              </a:rPr>
              <a:t>Top Down Macro Overlay with</a:t>
            </a:r>
            <a:br>
              <a:rPr lang="en-AU" sz="1600" b="1" dirty="0">
                <a:solidFill>
                  <a:srgbClr val="BCA670"/>
                </a:solidFill>
              </a:rPr>
            </a:br>
            <a:r>
              <a:rPr lang="en-AU" sz="1600" b="1" dirty="0">
                <a:solidFill>
                  <a:srgbClr val="BCA670"/>
                </a:solidFill>
              </a:rPr>
              <a:t>Bottom Up Stock Analysis</a:t>
            </a:r>
          </a:p>
          <a:p>
            <a:pPr marL="171450" indent="-171450"/>
            <a:r>
              <a:rPr lang="en-AU" sz="1250" dirty="0">
                <a:solidFill>
                  <a:srgbClr val="891635"/>
                </a:solidFill>
              </a:rPr>
              <a:t>Economic cycle (timing) decisions</a:t>
            </a:r>
          </a:p>
          <a:p>
            <a:pPr marL="171450" indent="-171450"/>
            <a:r>
              <a:rPr lang="en-AU" sz="1250" dirty="0">
                <a:solidFill>
                  <a:srgbClr val="891635"/>
                </a:solidFill>
              </a:rPr>
              <a:t>Asset allocation - preparedness to move to, and maintain a cash position</a:t>
            </a:r>
          </a:p>
          <a:p>
            <a:pPr marL="171450" indent="-171450"/>
            <a:r>
              <a:rPr lang="en-AU" sz="1250" dirty="0">
                <a:solidFill>
                  <a:srgbClr val="891635"/>
                </a:solidFill>
              </a:rPr>
              <a:t>Sector allocation – portfolio based on </a:t>
            </a:r>
            <a:r>
              <a:rPr lang="en-AU" sz="1250" dirty="0" err="1" smtClean="0">
                <a:solidFill>
                  <a:srgbClr val="891635"/>
                </a:solidFill>
              </a:rPr>
              <a:t>prospectivity</a:t>
            </a:r>
            <a:r>
              <a:rPr lang="en-AU" sz="1250" dirty="0" smtClean="0">
                <a:solidFill>
                  <a:srgbClr val="891635"/>
                </a:solidFill>
              </a:rPr>
              <a:t> </a:t>
            </a:r>
            <a:r>
              <a:rPr lang="en-AU" sz="1250" dirty="0">
                <a:solidFill>
                  <a:srgbClr val="891635"/>
                </a:solidFill>
              </a:rPr>
              <a:t>not sector weighting</a:t>
            </a:r>
          </a:p>
          <a:p>
            <a:pPr marL="171450" indent="-171450"/>
            <a:r>
              <a:rPr lang="en-AU" sz="1250" dirty="0">
                <a:solidFill>
                  <a:srgbClr val="891635"/>
                </a:solidFill>
              </a:rPr>
              <a:t>Stock selection and allocation</a:t>
            </a:r>
            <a:endParaRPr lang="en-US" sz="1250" dirty="0">
              <a:solidFill>
                <a:srgbClr val="891635"/>
              </a:solidFill>
            </a:endParaRPr>
          </a:p>
        </p:txBody>
      </p:sp>
      <p:sp>
        <p:nvSpPr>
          <p:cNvPr id="5" name="Slide Number Placeholder 4"/>
          <p:cNvSpPr>
            <a:spLocks noGrp="1"/>
          </p:cNvSpPr>
          <p:nvPr>
            <p:ph type="sldNum" sz="quarter" idx="12"/>
          </p:nvPr>
        </p:nvSpPr>
        <p:spPr/>
        <p:txBody>
          <a:bodyPr/>
          <a:lstStyle/>
          <a:p>
            <a:fld id="{7A2D913B-E224-9242-B423-73FC46C317B5}" type="slidenum">
              <a:rPr lang="en-US" smtClean="0"/>
              <a:t>7</a:t>
            </a:fld>
            <a:endParaRPr lang="en-US" dirty="0"/>
          </a:p>
        </p:txBody>
      </p:sp>
      <p:sp>
        <p:nvSpPr>
          <p:cNvPr id="6" name="Content Placeholder 2"/>
          <p:cNvSpPr txBox="1">
            <a:spLocks/>
          </p:cNvSpPr>
          <p:nvPr/>
        </p:nvSpPr>
        <p:spPr>
          <a:xfrm>
            <a:off x="6005829" y="1259999"/>
            <a:ext cx="2880000" cy="5040000"/>
          </a:xfrm>
          <a:prstGeom prst="rect">
            <a:avLst/>
          </a:prstGeom>
        </p:spPr>
        <p:txBody>
          <a:bodyPr vert="horz" lIns="0" tIns="0" rIns="0" bIns="0" numCol="1" spcCol="540000" rtlCol="0">
            <a:noAutofit/>
          </a:bodyPr>
          <a:lstStyle>
            <a:lvl1pPr marL="0" indent="-270000" algn="l" defTabSz="457200" rtl="0" eaLnBrk="1" latinLnBrk="0" hangingPunct="1">
              <a:spcBef>
                <a:spcPts val="500"/>
              </a:spcBef>
              <a:buFont typeface="Arial"/>
              <a:buChar char="•"/>
              <a:defRPr sz="2200" kern="1200">
                <a:solidFill>
                  <a:srgbClr val="3D505A"/>
                </a:solidFill>
                <a:latin typeface="+mn-lt"/>
                <a:ea typeface="+mn-ea"/>
                <a:cs typeface="+mn-cs"/>
              </a:defRPr>
            </a:lvl1pPr>
            <a:lvl2pPr marL="540000" indent="-270000" algn="l" defTabSz="457200" rtl="0" eaLnBrk="1" latinLnBrk="0" hangingPunct="1">
              <a:spcBef>
                <a:spcPts val="400"/>
              </a:spcBef>
              <a:buFont typeface="Arial"/>
              <a:buChar char="–"/>
              <a:defRPr sz="1700" kern="1200">
                <a:solidFill>
                  <a:srgbClr val="3D505A"/>
                </a:solidFill>
                <a:latin typeface="+mn-lt"/>
                <a:ea typeface="+mn-ea"/>
                <a:cs typeface="+mn-cs"/>
              </a:defRPr>
            </a:lvl2pPr>
            <a:lvl3pPr marL="720000" indent="-180000" algn="l" defTabSz="457200" rtl="0" eaLnBrk="1" latinLnBrk="0" hangingPunct="1">
              <a:spcBef>
                <a:spcPts val="300"/>
              </a:spcBef>
              <a:buFont typeface="Arial"/>
              <a:buChar char="•"/>
              <a:defRPr sz="1200" kern="1200">
                <a:solidFill>
                  <a:srgbClr val="3D505A"/>
                </a:solidFill>
                <a:latin typeface="+mn-lt"/>
                <a:ea typeface="+mn-ea"/>
                <a:cs typeface="+mn-cs"/>
              </a:defRPr>
            </a:lvl3pPr>
            <a:lvl4pPr marL="900000" indent="-180000" algn="l" defTabSz="457200" rtl="0" eaLnBrk="1" latinLnBrk="0" hangingPunct="1">
              <a:spcBef>
                <a:spcPts val="300"/>
              </a:spcBef>
              <a:buFont typeface="Arial"/>
              <a:buChar char="–"/>
              <a:defRPr sz="1200" kern="1200">
                <a:solidFill>
                  <a:srgbClr val="3D505A"/>
                </a:solidFill>
                <a:latin typeface="+mn-lt"/>
                <a:ea typeface="+mn-ea"/>
                <a:cs typeface="+mn-cs"/>
              </a:defRPr>
            </a:lvl4pPr>
            <a:lvl5pPr marL="1080000" indent="-180000" algn="l" defTabSz="457200" rtl="0" eaLnBrk="1" latinLnBrk="0" hangingPunct="1">
              <a:spcBef>
                <a:spcPts val="300"/>
              </a:spcBef>
              <a:buFont typeface="Arial"/>
              <a:buChar char="»"/>
              <a:defRPr sz="1200" kern="1200">
                <a:solidFill>
                  <a:srgbClr val="3D505A"/>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indent="0">
              <a:buNone/>
            </a:pPr>
            <a:r>
              <a:rPr lang="en-US" sz="1600" b="1" dirty="0">
                <a:solidFill>
                  <a:srgbClr val="BCA670"/>
                </a:solidFill>
              </a:rPr>
              <a:t>Portfolio Parameters </a:t>
            </a:r>
          </a:p>
          <a:p>
            <a:pPr marL="171450" indent="-171450"/>
            <a:r>
              <a:rPr lang="en-US" sz="1250" b="1" dirty="0">
                <a:solidFill>
                  <a:srgbClr val="891635"/>
                </a:solidFill>
              </a:rPr>
              <a:t>45-60</a:t>
            </a:r>
            <a:r>
              <a:rPr lang="en-US" sz="1250" dirty="0">
                <a:solidFill>
                  <a:srgbClr val="891635"/>
                </a:solidFill>
              </a:rPr>
              <a:t> individual </a:t>
            </a:r>
            <a:r>
              <a:rPr lang="en-US" sz="1250" b="1" dirty="0">
                <a:solidFill>
                  <a:srgbClr val="891635"/>
                </a:solidFill>
              </a:rPr>
              <a:t>stock positions</a:t>
            </a:r>
          </a:p>
          <a:p>
            <a:pPr marL="171450" indent="-171450"/>
            <a:r>
              <a:rPr lang="en-US" sz="1250" dirty="0">
                <a:solidFill>
                  <a:srgbClr val="891635"/>
                </a:solidFill>
              </a:rPr>
              <a:t>Average position </a:t>
            </a:r>
            <a:r>
              <a:rPr lang="en-US" sz="1250" b="1" dirty="0">
                <a:solidFill>
                  <a:srgbClr val="891635"/>
                </a:solidFill>
              </a:rPr>
              <a:t>size 1%–5%, </a:t>
            </a:r>
            <a:r>
              <a:rPr lang="en-US" sz="1250" dirty="0">
                <a:solidFill>
                  <a:srgbClr val="891635"/>
                </a:solidFill>
              </a:rPr>
              <a:t>with a pre-disposition towards holding a greater number of smaller positions</a:t>
            </a:r>
          </a:p>
          <a:p>
            <a:pPr marL="171450" indent="-171450"/>
            <a:r>
              <a:rPr lang="en-US" sz="1250" dirty="0">
                <a:solidFill>
                  <a:srgbClr val="891635"/>
                </a:solidFill>
              </a:rPr>
              <a:t>Mandated maximum position sizes based upon market capitalization and liquidity</a:t>
            </a:r>
          </a:p>
          <a:p>
            <a:pPr marL="171450" indent="-171450"/>
            <a:r>
              <a:rPr lang="en-US" sz="1250" dirty="0">
                <a:solidFill>
                  <a:srgbClr val="891635"/>
                </a:solidFill>
              </a:rPr>
              <a:t>Cash Position mandate range is 0 – 80%; historically </a:t>
            </a:r>
            <a:r>
              <a:rPr lang="en-US" sz="1250" b="1" dirty="0">
                <a:solidFill>
                  <a:srgbClr val="891635"/>
                </a:solidFill>
              </a:rPr>
              <a:t>15%-35%.</a:t>
            </a:r>
          </a:p>
          <a:p>
            <a:pPr marL="180000" indent="0">
              <a:buNone/>
            </a:pPr>
            <a:r>
              <a:rPr lang="en-AU" sz="1200" i="1" dirty="0"/>
              <a:t>Generally towards the upper end of this range and has been as high as 50% of funds under management.</a:t>
            </a:r>
          </a:p>
          <a:p>
            <a:pPr marL="180000" indent="0">
              <a:buNone/>
            </a:pPr>
            <a:r>
              <a:rPr lang="en-AU" sz="1200" i="1" dirty="0"/>
              <a:t>Achieving high returns with a high cash balance reduces risk through the cycle.</a:t>
            </a:r>
            <a:endParaRPr lang="en-US" sz="1200" i="1" dirty="0"/>
          </a:p>
          <a:p>
            <a:pPr marL="171450" indent="-171450"/>
            <a:r>
              <a:rPr lang="en-US" sz="1250" dirty="0">
                <a:solidFill>
                  <a:srgbClr val="891635"/>
                </a:solidFill>
              </a:rPr>
              <a:t>Significant value added with stock positions outside ASX100</a:t>
            </a:r>
          </a:p>
          <a:p>
            <a:pPr marL="180000" indent="0">
              <a:buNone/>
            </a:pPr>
            <a:r>
              <a:rPr lang="en-US" sz="1200" i="1" dirty="0"/>
              <a:t>Thematic exposure achieved through ASX100, but additional alpha derived through detailed bottom-up analysis of ex-100 </a:t>
            </a:r>
          </a:p>
          <a:p>
            <a:pPr marL="171450" indent="-171450"/>
            <a:r>
              <a:rPr lang="en-US" sz="1250" b="1" dirty="0">
                <a:solidFill>
                  <a:srgbClr val="891635"/>
                </a:solidFill>
              </a:rPr>
              <a:t>No gearing or shorting </a:t>
            </a:r>
            <a:r>
              <a:rPr lang="en-US" sz="1250" dirty="0">
                <a:solidFill>
                  <a:srgbClr val="891635"/>
                </a:solidFill>
              </a:rPr>
              <a:t>applied in the portfolio</a:t>
            </a:r>
          </a:p>
        </p:txBody>
      </p:sp>
      <p:sp>
        <p:nvSpPr>
          <p:cNvPr id="7" name="Title 1"/>
          <p:cNvSpPr txBox="1">
            <a:spLocks/>
          </p:cNvSpPr>
          <p:nvPr/>
        </p:nvSpPr>
        <p:spPr>
          <a:xfrm>
            <a:off x="149045" y="6381750"/>
            <a:ext cx="6510955" cy="542926"/>
          </a:xfrm>
          <a:prstGeom prst="rect">
            <a:avLst/>
          </a:prstGeom>
        </p:spPr>
        <p:txBody>
          <a:bodyPr vert="horz" lIns="0" tIns="0" rIns="0" bIns="0" rtlCol="0" anchor="t" anchorCtr="0">
            <a:noAutofit/>
          </a:bodyPr>
          <a:lstStyle>
            <a:lvl1pPr algn="l" defTabSz="457200" rtl="0" eaLnBrk="1" latinLnBrk="0" hangingPunct="1">
              <a:spcBef>
                <a:spcPct val="0"/>
              </a:spcBef>
              <a:buNone/>
              <a:defRPr sz="4000" b="1" i="0" kern="1200" baseline="0">
                <a:solidFill>
                  <a:srgbClr val="891635"/>
                </a:solidFill>
                <a:latin typeface="Calibri"/>
                <a:ea typeface="+mj-ea"/>
                <a:cs typeface="+mj-cs"/>
              </a:defRPr>
            </a:lvl1pPr>
          </a:lstStyle>
          <a:p>
            <a:r>
              <a:rPr lang="en-AU" sz="3000" dirty="0">
                <a:solidFill>
                  <a:srgbClr val="3D505A"/>
                </a:solidFill>
              </a:rPr>
              <a:t>“</a:t>
            </a:r>
            <a:r>
              <a:rPr lang="en-AU" sz="3000" dirty="0">
                <a:solidFill>
                  <a:srgbClr val="C9B99C"/>
                </a:solidFill>
              </a:rPr>
              <a:t>Performance</a:t>
            </a:r>
            <a:r>
              <a:rPr lang="en-AU" sz="3000" dirty="0">
                <a:solidFill>
                  <a:srgbClr val="3D505A"/>
                </a:solidFill>
              </a:rPr>
              <a:t>. </a:t>
            </a:r>
            <a:r>
              <a:rPr lang="en-AU" sz="3000" dirty="0">
                <a:solidFill>
                  <a:schemeClr val="bg1"/>
                </a:solidFill>
              </a:rPr>
              <a:t>Process.</a:t>
            </a:r>
            <a:r>
              <a:rPr lang="en-AU" sz="3000" dirty="0">
                <a:solidFill>
                  <a:srgbClr val="3D505A"/>
                </a:solidFill>
              </a:rPr>
              <a:t> </a:t>
            </a:r>
            <a:r>
              <a:rPr lang="en-AU" sz="3000" dirty="0">
                <a:solidFill>
                  <a:srgbClr val="800033"/>
                </a:solidFill>
              </a:rPr>
              <a:t>People</a:t>
            </a:r>
            <a:r>
              <a:rPr lang="en-AU" sz="3000" dirty="0"/>
              <a:t>.</a:t>
            </a:r>
            <a:r>
              <a:rPr lang="en-AU" sz="3000" dirty="0">
                <a:solidFill>
                  <a:srgbClr val="3D505A"/>
                </a:solidFill>
              </a:rPr>
              <a:t> </a:t>
            </a:r>
            <a:r>
              <a:rPr lang="en-AU" sz="3000" dirty="0">
                <a:solidFill>
                  <a:srgbClr val="002060"/>
                </a:solidFill>
              </a:rPr>
              <a:t>Passion.</a:t>
            </a:r>
            <a:r>
              <a:rPr lang="en-AU" sz="3000" dirty="0">
                <a:solidFill>
                  <a:srgbClr val="404F59"/>
                </a:solidFill>
              </a:rPr>
              <a:t>”</a:t>
            </a:r>
            <a:r>
              <a:rPr lang="en-AU" dirty="0">
                <a:solidFill>
                  <a:srgbClr val="3D505A"/>
                </a:solidFill>
              </a:rPr>
              <a:t/>
            </a:r>
            <a:br>
              <a:rPr lang="en-AU" dirty="0">
                <a:solidFill>
                  <a:srgbClr val="3D505A"/>
                </a:solidFill>
              </a:rPr>
            </a:br>
            <a:endParaRPr lang="en-US" sz="2000" dirty="0">
              <a:solidFill>
                <a:srgbClr val="3D505A"/>
              </a:solidFill>
            </a:endParaRPr>
          </a:p>
        </p:txBody>
      </p:sp>
    </p:spTree>
    <p:extLst>
      <p:ext uri="{BB962C8B-B14F-4D97-AF65-F5344CB8AC3E}">
        <p14:creationId xmlns:p14="http://schemas.microsoft.com/office/powerpoint/2010/main" val="33693162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000" b="0" dirty="0" smtClean="0"/>
              <a:t>Investment Approach</a:t>
            </a:r>
            <a:r>
              <a:rPr lang="en-AU" dirty="0" smtClean="0"/>
              <a:t/>
            </a:r>
            <a:br>
              <a:rPr lang="en-AU" dirty="0" smtClean="0"/>
            </a:br>
            <a:r>
              <a:rPr lang="en-AU" dirty="0" smtClean="0"/>
              <a:t>Decision </a:t>
            </a:r>
            <a:r>
              <a:rPr lang="en-AU" sz="2800" dirty="0"/>
              <a:t>Process</a:t>
            </a:r>
            <a:endParaRPr lang="en-US" sz="2800" dirty="0"/>
          </a:p>
        </p:txBody>
      </p:sp>
      <p:sp>
        <p:nvSpPr>
          <p:cNvPr id="4" name="Slide Number Placeholder 3"/>
          <p:cNvSpPr>
            <a:spLocks noGrp="1"/>
          </p:cNvSpPr>
          <p:nvPr>
            <p:ph type="sldNum" sz="quarter" idx="12"/>
          </p:nvPr>
        </p:nvSpPr>
        <p:spPr/>
        <p:txBody>
          <a:bodyPr/>
          <a:lstStyle/>
          <a:p>
            <a:fld id="{7A2D913B-E224-9242-B423-73FC46C317B5}" type="slidenum">
              <a:rPr lang="en-US" smtClean="0"/>
              <a:t>8</a:t>
            </a:fld>
            <a:endParaRPr lang="en-US"/>
          </a:p>
        </p:txBody>
      </p:sp>
      <p:pic>
        <p:nvPicPr>
          <p:cNvPr id="5" name="Picture 4" descr="KAM PP Process Flowchar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08000"/>
            <a:ext cx="9144000" cy="5401056"/>
          </a:xfrm>
          <a:prstGeom prst="rect">
            <a:avLst/>
          </a:prstGeom>
        </p:spPr>
      </p:pic>
    </p:spTree>
    <p:extLst>
      <p:ext uri="{BB962C8B-B14F-4D97-AF65-F5344CB8AC3E}">
        <p14:creationId xmlns:p14="http://schemas.microsoft.com/office/powerpoint/2010/main" val="688425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1021</Words>
  <Application>Microsoft Office PowerPoint</Application>
  <PresentationFormat>On-screen Show (4:3)</PresentationFormat>
  <Paragraphs>250</Paragraphs>
  <Slides>16</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 Unicode MS</vt:lpstr>
      <vt:lpstr>Arial</vt:lpstr>
      <vt:lpstr>Calibri</vt:lpstr>
      <vt:lpstr>Geneva</vt:lpstr>
      <vt:lpstr>Wingdings</vt:lpstr>
      <vt:lpstr>Office Theme</vt:lpstr>
      <vt:lpstr>Katana Capital Limited ASX CODE KAT</vt:lpstr>
      <vt:lpstr>Disclaimer</vt:lpstr>
      <vt:lpstr> Overview</vt:lpstr>
      <vt:lpstr>Key Metrics</vt:lpstr>
      <vt:lpstr>Katana Profile – Personnel Investment Staff</vt:lpstr>
      <vt:lpstr>Katana Profile - Personnel Support Staff &amp; Service Providers</vt:lpstr>
      <vt:lpstr>Investment Approach Philosophy</vt:lpstr>
      <vt:lpstr>Investment Approach Fund Parameters</vt:lpstr>
      <vt:lpstr>Investment Approach Decision Process</vt:lpstr>
      <vt:lpstr>Investment Approach Typical portfolio – “All-Opportunity”</vt:lpstr>
      <vt:lpstr>PowerPoint Presentation</vt:lpstr>
      <vt:lpstr>PowerPoint Presentation</vt:lpstr>
      <vt:lpstr>Fund Performance and Opportunity  Outlook</vt:lpstr>
      <vt:lpstr>Fund Performance and Opportunity  Dividends</vt:lpstr>
      <vt:lpstr>Fund Performance and Opportunity  Opportunity</vt:lpstr>
      <vt:lpstr>If you would like a more information Please email enquiries@katanaasset.com     Thankyou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2016-08-04T04:03:06Z</dcterms:created>
  <dcterms:modified xsi:type="dcterms:W3CDTF">2017-11-21T08:24:49Z</dcterms:modified>
  <cp:contentStatus/>
</cp:coreProperties>
</file>